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763" r:id="rId2"/>
    <p:sldId id="256" r:id="rId3"/>
    <p:sldId id="678" r:id="rId4"/>
    <p:sldId id="715" r:id="rId5"/>
    <p:sldId id="723" r:id="rId6"/>
    <p:sldId id="716" r:id="rId7"/>
    <p:sldId id="717" r:id="rId8"/>
    <p:sldId id="718" r:id="rId9"/>
    <p:sldId id="719" r:id="rId10"/>
    <p:sldId id="720" r:id="rId11"/>
    <p:sldId id="721" r:id="rId12"/>
    <p:sldId id="722" r:id="rId13"/>
    <p:sldId id="725" r:id="rId14"/>
    <p:sldId id="724" r:id="rId15"/>
    <p:sldId id="727" r:id="rId16"/>
    <p:sldId id="728" r:id="rId17"/>
    <p:sldId id="729" r:id="rId18"/>
    <p:sldId id="730" r:id="rId19"/>
    <p:sldId id="732" r:id="rId20"/>
    <p:sldId id="733" r:id="rId21"/>
    <p:sldId id="731" r:id="rId22"/>
    <p:sldId id="735" r:id="rId23"/>
    <p:sldId id="734" r:id="rId24"/>
    <p:sldId id="736" r:id="rId25"/>
    <p:sldId id="737" r:id="rId26"/>
    <p:sldId id="738" r:id="rId27"/>
    <p:sldId id="739" r:id="rId28"/>
    <p:sldId id="741" r:id="rId29"/>
    <p:sldId id="740" r:id="rId30"/>
    <p:sldId id="744" r:id="rId31"/>
    <p:sldId id="745" r:id="rId32"/>
    <p:sldId id="747" r:id="rId33"/>
    <p:sldId id="743" r:id="rId34"/>
    <p:sldId id="742" r:id="rId35"/>
    <p:sldId id="748" r:id="rId36"/>
    <p:sldId id="749" r:id="rId37"/>
    <p:sldId id="750" r:id="rId38"/>
    <p:sldId id="752" r:id="rId39"/>
    <p:sldId id="755" r:id="rId40"/>
    <p:sldId id="756" r:id="rId41"/>
    <p:sldId id="757" r:id="rId42"/>
    <p:sldId id="758" r:id="rId43"/>
    <p:sldId id="760" r:id="rId44"/>
    <p:sldId id="762" r:id="rId45"/>
    <p:sldId id="759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6" autoAdjust="0"/>
    <p:restoredTop sz="88501" autoAdjust="0"/>
  </p:normalViewPr>
  <p:slideViewPr>
    <p:cSldViewPr snapToGrid="0">
      <p:cViewPr varScale="1">
        <p:scale>
          <a:sx n="74" d="100"/>
          <a:sy n="74" d="100"/>
        </p:scale>
        <p:origin x="974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123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E3C1F4C5-08BA-40F5-8D00-6AF2576A6958}" type="datetimeFigureOut">
              <a:rPr lang="ko-KR" altLang="en-US" smtClean="0"/>
              <a:pPr/>
              <a:t>2024-06-25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0085365-8376-4996-BDD6-F39608FADA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680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DP </a:t>
            </a:r>
            <a:r>
              <a:rPr lang="ko-KR" altLang="en-US" dirty="0"/>
              <a:t>알고리즘</a:t>
            </a:r>
            <a:br>
              <a:rPr lang="en-US" altLang="ko-KR" dirty="0"/>
            </a:br>
            <a:r>
              <a:rPr lang="en-US" altLang="ko-KR" dirty="0"/>
              <a:t>https://m.blog.naver.com/dorergiverny/223113215510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11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2314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1804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첫날이니까 간단하게 </a:t>
            </a:r>
            <a:r>
              <a:rPr lang="ko-KR" altLang="en-US" dirty="0" err="1"/>
              <a:t>개념먼</a:t>
            </a:r>
            <a:r>
              <a:rPr lang="en-US" altLang="ko-KR" dirty="0"/>
              <a:t>,, </a:t>
            </a:r>
            <a:r>
              <a:rPr lang="ko-KR" altLang="en-US" dirty="0" err="1"/>
              <a:t>머나아나어ㅓ어어아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012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벡터</a:t>
            </a:r>
            <a:r>
              <a:rPr lang="en-US" altLang="ko-KR"/>
              <a:t>, </a:t>
            </a:r>
            <a:r>
              <a:rPr lang="ko-KR" altLang="en-US"/>
              <a:t>포인트</a:t>
            </a:r>
            <a:r>
              <a:rPr lang="en-US" altLang="ko-KR"/>
              <a:t>, </a:t>
            </a:r>
            <a:r>
              <a:rPr lang="ko-KR" altLang="en-US"/>
              <a:t>스칼라 차이점 모르면 구글 검색해서 설명해주기</a:t>
            </a:r>
          </a:p>
          <a:p>
            <a:endParaRPr lang="en-US" altLang="ko-KR"/>
          </a:p>
          <a:p>
            <a:r>
              <a:rPr lang="ko-KR" altLang="en-US"/>
              <a:t>각 자료형에 대한 설명시 차근차근 따라해보기</a:t>
            </a:r>
            <a:r>
              <a:rPr lang="en-US" altLang="ko-KR"/>
              <a:t>~!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3928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벡터</a:t>
            </a:r>
            <a:r>
              <a:rPr lang="en-US" altLang="ko-KR"/>
              <a:t>, </a:t>
            </a:r>
            <a:r>
              <a:rPr lang="ko-KR" altLang="en-US"/>
              <a:t>포인트</a:t>
            </a:r>
            <a:r>
              <a:rPr lang="en-US" altLang="ko-KR"/>
              <a:t>, </a:t>
            </a:r>
            <a:r>
              <a:rPr lang="ko-KR" altLang="en-US"/>
              <a:t>스칼라 차이점 모르면 구글 검색해서 설명해주기</a:t>
            </a:r>
          </a:p>
          <a:p>
            <a:endParaRPr lang="en-US" altLang="ko-KR"/>
          </a:p>
          <a:p>
            <a:r>
              <a:rPr lang="ko-KR" altLang="en-US"/>
              <a:t>각 자료형에 대한 설명시 차근차근 따라해보기</a:t>
            </a:r>
            <a:r>
              <a:rPr lang="en-US" altLang="ko-KR"/>
              <a:t>~!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668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벡터</a:t>
            </a:r>
            <a:r>
              <a:rPr lang="en-US" altLang="ko-KR"/>
              <a:t>, </a:t>
            </a:r>
            <a:r>
              <a:rPr lang="ko-KR" altLang="en-US"/>
              <a:t>포인트</a:t>
            </a:r>
            <a:r>
              <a:rPr lang="en-US" altLang="ko-KR"/>
              <a:t>, </a:t>
            </a:r>
            <a:r>
              <a:rPr lang="ko-KR" altLang="en-US"/>
              <a:t>스칼라 차이점 모르면 구글 검색해서 설명해주기</a:t>
            </a:r>
          </a:p>
          <a:p>
            <a:endParaRPr lang="en-US" altLang="ko-KR"/>
          </a:p>
          <a:p>
            <a:r>
              <a:rPr lang="ko-KR" altLang="en-US"/>
              <a:t>각 자료형에 대한 설명시 차근차근 따라해보기</a:t>
            </a:r>
            <a:r>
              <a:rPr lang="en-US" altLang="ko-KR"/>
              <a:t>~!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4539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벡터</a:t>
            </a:r>
            <a:r>
              <a:rPr lang="en-US" altLang="ko-KR"/>
              <a:t>, </a:t>
            </a:r>
            <a:r>
              <a:rPr lang="ko-KR" altLang="en-US"/>
              <a:t>포인트</a:t>
            </a:r>
            <a:r>
              <a:rPr lang="en-US" altLang="ko-KR"/>
              <a:t>, </a:t>
            </a:r>
            <a:r>
              <a:rPr lang="ko-KR" altLang="en-US"/>
              <a:t>스칼라 차이점 모르면 구글 검색해서 설명해주기</a:t>
            </a:r>
          </a:p>
          <a:p>
            <a:endParaRPr lang="en-US" altLang="ko-KR"/>
          </a:p>
          <a:p>
            <a:r>
              <a:rPr lang="ko-KR" altLang="en-US"/>
              <a:t>각 자료형에 대한 설명시 차근차근 따라해보기</a:t>
            </a:r>
            <a:r>
              <a:rPr lang="en-US" altLang="ko-KR"/>
              <a:t>~!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46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벡터</a:t>
            </a:r>
            <a:r>
              <a:rPr lang="en-US" altLang="ko-KR"/>
              <a:t>, </a:t>
            </a:r>
            <a:r>
              <a:rPr lang="ko-KR" altLang="en-US"/>
              <a:t>포인트</a:t>
            </a:r>
            <a:r>
              <a:rPr lang="en-US" altLang="ko-KR"/>
              <a:t>, </a:t>
            </a:r>
            <a:r>
              <a:rPr lang="ko-KR" altLang="en-US"/>
              <a:t>스칼라 차이점 모르면 구글 검색해서 설명해주기</a:t>
            </a:r>
          </a:p>
          <a:p>
            <a:endParaRPr lang="en-US" altLang="ko-KR"/>
          </a:p>
          <a:p>
            <a:r>
              <a:rPr lang="ko-KR" altLang="en-US"/>
              <a:t>각 자료형에 대한 설명시 차근차근 따라해보기</a:t>
            </a:r>
            <a:r>
              <a:rPr lang="en-US" altLang="ko-KR"/>
              <a:t>~!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785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444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41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77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606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860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2383" y="107523"/>
            <a:ext cx="8768862" cy="849253"/>
          </a:xfrm>
        </p:spPr>
        <p:txBody>
          <a:bodyPr/>
          <a:lstStyle>
            <a:lvl1pPr>
              <a:defRPr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68636"/>
            <a:ext cx="10515600" cy="509770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449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23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21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324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458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27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57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224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34815" y="48908"/>
            <a:ext cx="8768862" cy="849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028704"/>
            <a:ext cx="10515600" cy="5137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3481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9B03AB45-FB6F-4C0D-AF1B-0581824C75D3}" type="datetimeFigureOut">
              <a:rPr lang="ko-KR" altLang="en-US" smtClean="0"/>
              <a:pPr/>
              <a:t>2024-06-25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13985" y="63939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BDFD0AC4-BB10-4CC4-AC35-9D6D583ED80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92D5816-A1A1-520C-D7A9-4C8D3C44753F}"/>
              </a:ext>
            </a:extLst>
          </p:cNvPr>
          <p:cNvCxnSpPr/>
          <p:nvPr userDrawn="1"/>
        </p:nvCxnSpPr>
        <p:spPr>
          <a:xfrm>
            <a:off x="0" y="6377353"/>
            <a:ext cx="121920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954AE39-B3F5-E2E5-6D79-70FAF19989E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422" y="172231"/>
            <a:ext cx="2048786" cy="44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1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Pretendard Medium" panose="02000603000000020004" pitchFamily="50" charset="-127"/>
        </a:defRPr>
      </a:lvl1pPr>
    </p:titleStyle>
    <p:bodyStyle>
      <a:lvl1pPr marL="228600" indent="-360000" algn="l" defTabSz="914400" rtl="0" eaLnBrk="1" latinLnBrk="1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1pPr>
      <a:lvl2pPr marL="685800" indent="-360000" algn="l" defTabSz="914400" rtl="0" eaLnBrk="1" latinLnBrk="1" hangingPunct="1">
        <a:lnSpc>
          <a:spcPct val="9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2pPr>
      <a:lvl3pPr marL="1143000" indent="-360000" algn="l" defTabSz="914400" rtl="0" eaLnBrk="1" latinLnBrk="1" hangingPunct="1">
        <a:lnSpc>
          <a:spcPct val="9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3pPr>
      <a:lvl4pPr marL="1600200" indent="-360000" algn="l" defTabSz="914400" rtl="0" eaLnBrk="1" latinLnBrk="1" hangingPunct="1">
        <a:lnSpc>
          <a:spcPct val="9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4pPr>
      <a:lvl5pPr marL="2057400" indent="-360000" algn="l" defTabSz="914400" rtl="0" eaLnBrk="1" latinLnBrk="1" hangingPunct="1">
        <a:lnSpc>
          <a:spcPct val="9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tesseract-ocr.github.io/tessdoc/Data-File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kr.mathworks.com/discovery/lstm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/>
                </a:solidFill>
              </a:rPr>
              <a:t>   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9E2036-8D3D-3C48-304C-6615D19E4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7149" y="3664694"/>
            <a:ext cx="3320782" cy="530087"/>
          </a:xfrm>
        </p:spPr>
        <p:txBody>
          <a:bodyPr>
            <a:normAutofit fontScale="92500"/>
          </a:bodyPr>
          <a:lstStyle/>
          <a:p>
            <a:pPr algn="dist"/>
            <a:r>
              <a:rPr lang="ko-KR" altLang="en-US" b="1" dirty="0">
                <a:latin typeface="Arial Rounded MT Bold" panose="020F0704030504030204" pitchFamily="34" charset="0"/>
              </a:rPr>
              <a:t>스마트 팩토리 심화 </a:t>
            </a:r>
            <a:r>
              <a:rPr lang="en-US" altLang="ko-KR" b="1" dirty="0">
                <a:latin typeface="Arial Rounded MT Bold" panose="020F0704030504030204" pitchFamily="34" charset="0"/>
              </a:rPr>
              <a:t>2</a:t>
            </a:r>
            <a:r>
              <a:rPr lang="ko-KR" altLang="en-US" b="1" dirty="0">
                <a:latin typeface="Arial Rounded MT Bold" panose="020F0704030504030204" pitchFamily="34" charset="0"/>
              </a:rPr>
              <a:t>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96" y="3664694"/>
            <a:ext cx="3021223" cy="4562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78D3EA-D15D-AC23-FCDE-3921C4292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07" y="2667000"/>
            <a:ext cx="2996917" cy="9350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D59D44-8929-10F4-AB8C-A6FAA90497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836" y="2667000"/>
            <a:ext cx="3698753" cy="79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24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98A1D35-031C-4203-9B45-7E5F26E9F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31648"/>
            <a:ext cx="5207268" cy="312436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C25C310-82AA-6656-516E-FEA7F73A1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라플라시안 </a:t>
            </a:r>
            <a:r>
              <a:rPr lang="en-US" altLang="ko-KR"/>
              <a:t>Laplacian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BC3A25-75A7-1A20-883A-FD8D41491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8637"/>
            <a:ext cx="10515600" cy="118518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밝은 곳과 어두운 곳에 대한 정보가 남아있는 형태</a:t>
            </a:r>
            <a:endParaRPr lang="en-US" altLang="ko-KR" dirty="0"/>
          </a:p>
          <a:p>
            <a:r>
              <a:rPr lang="ko-KR" altLang="en-US" dirty="0"/>
              <a:t>커널 크기가 </a:t>
            </a:r>
            <a:r>
              <a:rPr lang="en-US" altLang="ko-KR" dirty="0"/>
              <a:t>1</a:t>
            </a:r>
            <a:r>
              <a:rPr lang="ko-KR" altLang="en-US" dirty="0"/>
              <a:t>일 경우에도 특수하게 작동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E8BACE-3E88-60FA-60B9-A60E27647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32" y="2955234"/>
            <a:ext cx="4994454" cy="21385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4FD89A-F0DE-CD68-2DC5-5F2526DCB674}"/>
              </a:ext>
            </a:extLst>
          </p:cNvPr>
          <p:cNvSpPr txBox="1"/>
          <p:nvPr/>
        </p:nvSpPr>
        <p:spPr>
          <a:xfrm>
            <a:off x="769337" y="5096811"/>
            <a:ext cx="2300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ksize</a:t>
            </a:r>
            <a:r>
              <a:rPr lang="ko-KR" altLang="en-US" sz="2800"/>
              <a:t>가 </a:t>
            </a:r>
            <a:r>
              <a:rPr lang="en-US" altLang="ko-KR" sz="2800"/>
              <a:t>1</a:t>
            </a:r>
            <a:r>
              <a:rPr lang="ko-KR" altLang="en-US" sz="2800"/>
              <a:t>일 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908D73-E1FE-3598-8120-AC0FAF521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245" y="2253824"/>
            <a:ext cx="2475369" cy="24715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DAB4DD-D6D7-171D-E989-1A2ECA0F034B}"/>
              </a:ext>
            </a:extLst>
          </p:cNvPr>
          <p:cNvSpPr txBox="1"/>
          <p:nvPr/>
        </p:nvSpPr>
        <p:spPr>
          <a:xfrm>
            <a:off x="6407048" y="5389254"/>
            <a:ext cx="1920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/>
              <a:t>소벨 미분과 같음 </a:t>
            </a:r>
          </a:p>
        </p:txBody>
      </p:sp>
    </p:spTree>
    <p:extLst>
      <p:ext uri="{BB962C8B-B14F-4D97-AF65-F5344CB8AC3E}">
        <p14:creationId xmlns:p14="http://schemas.microsoft.com/office/powerpoint/2010/main" val="3177332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39F401E-26EB-AF7E-C25B-17C731798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83" y="2900820"/>
            <a:ext cx="9131769" cy="28004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C25C310-82AA-6656-516E-FEA7F73A1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Canny</a:t>
            </a:r>
            <a:r>
              <a:rPr lang="ko-KR" altLang="en-US"/>
              <a:t> </a:t>
            </a:r>
            <a:r>
              <a:rPr lang="en-US" altLang="ko-KR"/>
              <a:t>Edge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BC3A25-75A7-1A20-883A-FD8D41491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월등히 성능이 좋은 </a:t>
            </a:r>
            <a:r>
              <a:rPr lang="en-US" altLang="ko-KR"/>
              <a:t>Edge </a:t>
            </a:r>
            <a:r>
              <a:rPr lang="ko-KR" altLang="en-US"/>
              <a:t>검출 알고리즘</a:t>
            </a:r>
            <a:endParaRPr lang="en-US" altLang="ko-KR"/>
          </a:p>
          <a:p>
            <a:r>
              <a:rPr lang="ko-KR" altLang="en-US"/>
              <a:t>임계값을 사용하여 노이즈를 제어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F9E6DB-302D-3FFC-9759-A1A4A478019E}"/>
              </a:ext>
            </a:extLst>
          </p:cNvPr>
          <p:cNvSpPr txBox="1"/>
          <p:nvPr/>
        </p:nvSpPr>
        <p:spPr>
          <a:xfrm>
            <a:off x="3488266" y="4643686"/>
            <a:ext cx="3735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내부적으로 사용하는 소벨 미분의 </a:t>
            </a:r>
            <a:r>
              <a:rPr lang="en-US" altLang="ko-KR"/>
              <a:t>ksize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A6E254-89C5-21A0-8499-085DFEAFD783}"/>
              </a:ext>
            </a:extLst>
          </p:cNvPr>
          <p:cNvSpPr txBox="1"/>
          <p:nvPr/>
        </p:nvSpPr>
        <p:spPr>
          <a:xfrm>
            <a:off x="3776133" y="5013018"/>
            <a:ext cx="452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느리지만 더 정확한 </a:t>
            </a:r>
            <a:r>
              <a:rPr lang="en-US" altLang="ko-KR"/>
              <a:t>L2 Gradient </a:t>
            </a:r>
            <a:r>
              <a:rPr lang="ko-KR" altLang="en-US"/>
              <a:t>방식 사용 여부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D3698C-CD9D-E162-E7CF-935F498242FD}"/>
              </a:ext>
            </a:extLst>
          </p:cNvPr>
          <p:cNvSpPr txBox="1"/>
          <p:nvPr/>
        </p:nvSpPr>
        <p:spPr>
          <a:xfrm>
            <a:off x="3259666" y="3955390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하위 임계값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15A9E8-B674-FE80-C138-16FF1C0D6573}"/>
              </a:ext>
            </a:extLst>
          </p:cNvPr>
          <p:cNvSpPr txBox="1"/>
          <p:nvPr/>
        </p:nvSpPr>
        <p:spPr>
          <a:xfrm>
            <a:off x="3259665" y="4290854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상위 임계값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A75F8E-21D7-2BF8-0E52-636D004E6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334" y="1741168"/>
            <a:ext cx="3118849" cy="309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59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13B21-EDBE-6E5B-EA28-A87CC6DE1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</a:t>
            </a:r>
            <a:r>
              <a:rPr lang="en-US" altLang="ko-KR"/>
              <a:t>1. Edge</a:t>
            </a:r>
            <a:r>
              <a:rPr lang="ko-KR" altLang="en-US"/>
              <a:t> 검출 결과 비교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D25BCD-FF7D-F2D1-93C7-07CA1FADB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/>
              <a:t>ImShow() </a:t>
            </a:r>
            <a:r>
              <a:rPr lang="ko-KR" altLang="en-US" sz="3200"/>
              <a:t>를 사용하여 </a:t>
            </a:r>
            <a:r>
              <a:rPr lang="en-US" altLang="ko-KR" sz="3200"/>
              <a:t>5</a:t>
            </a:r>
            <a:r>
              <a:rPr lang="ko-KR" altLang="en-US" sz="3200"/>
              <a:t>개의 창을 띄우고 각각 </a:t>
            </a:r>
            <a:endParaRPr lang="en-US" altLang="ko-KR" sz="3200"/>
          </a:p>
          <a:p>
            <a:pPr lvl="1"/>
            <a:r>
              <a:rPr lang="ko-KR" altLang="en-US" sz="2800"/>
              <a:t>원본 이미지 </a:t>
            </a:r>
            <a:endParaRPr lang="en-US" altLang="ko-KR" sz="2800"/>
          </a:p>
          <a:p>
            <a:pPr lvl="1"/>
            <a:r>
              <a:rPr lang="ko-KR" altLang="en-US" sz="2800"/>
              <a:t>소벨 미분 이미지</a:t>
            </a:r>
            <a:endParaRPr lang="en-US" altLang="ko-KR" sz="2800"/>
          </a:p>
          <a:p>
            <a:pPr lvl="1"/>
            <a:r>
              <a:rPr lang="ko-KR" altLang="en-US" sz="2800"/>
              <a:t>샤를 필터 이미지</a:t>
            </a:r>
            <a:endParaRPr lang="en-US" altLang="ko-KR" sz="2800"/>
          </a:p>
          <a:p>
            <a:pPr lvl="1"/>
            <a:r>
              <a:rPr lang="ko-KR" altLang="en-US" sz="2800"/>
              <a:t>라플라시안 이미지</a:t>
            </a:r>
            <a:endParaRPr lang="en-US" altLang="ko-KR" sz="2800"/>
          </a:p>
          <a:p>
            <a:pPr lvl="1"/>
            <a:r>
              <a:rPr lang="ko-KR" altLang="en-US" sz="2800"/>
              <a:t>캐니 엣지 이미지 </a:t>
            </a:r>
            <a:endParaRPr lang="en-US" altLang="ko-KR" sz="2800"/>
          </a:p>
          <a:p>
            <a:r>
              <a:rPr lang="ko-KR" altLang="en-US" sz="3200"/>
              <a:t>를 각각 동시에 표시하기</a:t>
            </a:r>
            <a:r>
              <a:rPr lang="en-US" altLang="ko-KR" sz="3200"/>
              <a:t>!</a:t>
            </a:r>
          </a:p>
          <a:p>
            <a:r>
              <a:rPr lang="ko-KR" altLang="en-US" sz="3200"/>
              <a:t>각 이미지에 텍스트 박스를 만들고 숫자를 입력받아 각 필터의 민감도를 조절할 수 있도록 하기 </a:t>
            </a:r>
          </a:p>
        </p:txBody>
      </p:sp>
    </p:spTree>
    <p:extLst>
      <p:ext uri="{BB962C8B-B14F-4D97-AF65-F5344CB8AC3E}">
        <p14:creationId xmlns:p14="http://schemas.microsoft.com/office/powerpoint/2010/main" val="939713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13B21-EDBE-6E5B-EA28-A87CC6DE1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윤곽선</a:t>
            </a:r>
            <a:r>
              <a:rPr lang="en-US" altLang="ko-KR"/>
              <a:t>(Contour)</a:t>
            </a:r>
            <a:r>
              <a:rPr lang="ko-KR" altLang="en-US"/>
              <a:t>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D25BCD-FF7D-F2D1-93C7-07CA1FADB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3200"/>
              <a:t>Contour(</a:t>
            </a:r>
            <a:r>
              <a:rPr lang="ko-KR" altLang="en-US" sz="3200"/>
              <a:t>윤곽선</a:t>
            </a:r>
            <a:r>
              <a:rPr lang="en-US" altLang="ko-KR" sz="3200"/>
              <a:t>)</a:t>
            </a:r>
            <a:r>
              <a:rPr lang="ko-KR" altLang="en-US" sz="3200"/>
              <a:t>과 </a:t>
            </a:r>
            <a:r>
              <a:rPr lang="en-US" altLang="ko-KR" sz="3200"/>
              <a:t>Edge(</a:t>
            </a:r>
            <a:r>
              <a:rPr lang="ko-KR" altLang="en-US" sz="3200"/>
              <a:t>가장 자리</a:t>
            </a:r>
            <a:r>
              <a:rPr lang="en-US" altLang="ko-KR" sz="3200"/>
              <a:t>)</a:t>
            </a:r>
            <a:r>
              <a:rPr lang="ko-KR" altLang="en-US" sz="3200"/>
              <a:t>의 차이는 </a:t>
            </a:r>
            <a:r>
              <a:rPr lang="en-US" altLang="ko-KR" sz="3200"/>
              <a:t>Segment(</a:t>
            </a:r>
            <a:r>
              <a:rPr lang="ko-KR" altLang="en-US" sz="3200"/>
              <a:t>서로 다른 두 점을 연결하는 가장 짧은 선</a:t>
            </a:r>
            <a:r>
              <a:rPr lang="en-US" altLang="ko-KR" sz="3200"/>
              <a:t>)</a:t>
            </a:r>
            <a:r>
              <a:rPr lang="ko-KR" altLang="en-US" sz="3200"/>
              <a:t>의 유무</a:t>
            </a:r>
            <a:endParaRPr lang="en-US" altLang="ko-KR" sz="3200"/>
          </a:p>
          <a:p>
            <a:pPr lvl="1"/>
            <a:r>
              <a:rPr lang="en-US" altLang="ko-KR"/>
              <a:t>Edge : </a:t>
            </a:r>
            <a:r>
              <a:rPr lang="ko-KR" altLang="en-US"/>
              <a:t>필터링을 통해 가장 자리에 대한 정보만 있는 상태</a:t>
            </a:r>
            <a:endParaRPr lang="en-US" altLang="ko-KR"/>
          </a:p>
          <a:p>
            <a:pPr lvl="1"/>
            <a:r>
              <a:rPr lang="en-US" altLang="ko-KR"/>
              <a:t>Contour : </a:t>
            </a:r>
            <a:r>
              <a:rPr lang="ko-KR" altLang="en-US"/>
              <a:t>가장 자리 정보를 모아서 </a:t>
            </a:r>
            <a:r>
              <a:rPr lang="ko-KR" altLang="en-US" b="1">
                <a:solidFill>
                  <a:schemeClr val="accent2"/>
                </a:solidFill>
              </a:rPr>
              <a:t>선</a:t>
            </a:r>
            <a:r>
              <a:rPr lang="ko-KR" altLang="en-US"/>
              <a:t>을 이루고</a:t>
            </a:r>
            <a:r>
              <a:rPr lang="en-US" altLang="ko-KR"/>
              <a:t>, </a:t>
            </a:r>
            <a:r>
              <a:rPr lang="ko-KR" altLang="en-US"/>
              <a:t>특정 도형으로 </a:t>
            </a:r>
            <a:r>
              <a:rPr lang="ko-KR" altLang="en-US" b="1">
                <a:solidFill>
                  <a:schemeClr val="accent2"/>
                </a:solidFill>
              </a:rPr>
              <a:t>분류</a:t>
            </a:r>
            <a:r>
              <a:rPr lang="ko-KR" altLang="en-US"/>
              <a:t>된 상태로</a:t>
            </a:r>
            <a:endParaRPr lang="en-US" altLang="ko-KR"/>
          </a:p>
          <a:p>
            <a:pPr lvl="1"/>
            <a:r>
              <a:rPr lang="ko-KR" altLang="en-US" sz="3200"/>
              <a:t>보통 </a:t>
            </a:r>
            <a:r>
              <a:rPr lang="en-US" altLang="ko-KR" sz="3200"/>
              <a:t>Edge </a:t>
            </a:r>
            <a:r>
              <a:rPr lang="ko-KR" altLang="en-US" sz="3200"/>
              <a:t>검출 후 </a:t>
            </a:r>
            <a:r>
              <a:rPr lang="en-US" altLang="ko-KR" sz="3200" b="1">
                <a:solidFill>
                  <a:schemeClr val="accent2"/>
                </a:solidFill>
              </a:rPr>
              <a:t>Segmentation (</a:t>
            </a:r>
            <a:r>
              <a:rPr lang="ko-KR" altLang="en-US" sz="3200" b="1">
                <a:solidFill>
                  <a:schemeClr val="accent2"/>
                </a:solidFill>
              </a:rPr>
              <a:t>픽셀을 그룹별로 분류하는 것</a:t>
            </a:r>
            <a:r>
              <a:rPr lang="en-US" altLang="ko-KR" sz="3200" b="1">
                <a:solidFill>
                  <a:schemeClr val="accent2"/>
                </a:solidFill>
              </a:rPr>
              <a:t>)</a:t>
            </a:r>
            <a:r>
              <a:rPr lang="ko-KR" altLang="en-US" sz="3200"/>
              <a:t>을 거쳐 </a:t>
            </a:r>
            <a:r>
              <a:rPr lang="en-US" altLang="ko-KR" sz="3200"/>
              <a:t>Contour</a:t>
            </a:r>
            <a:r>
              <a:rPr lang="ko-KR" altLang="en-US" sz="3200"/>
              <a:t> 이미지를 생성</a:t>
            </a:r>
            <a:endParaRPr lang="en-US" altLang="ko-KR" sz="3200"/>
          </a:p>
          <a:p>
            <a:r>
              <a:rPr lang="ko-KR" altLang="en-US" sz="3200" b="1"/>
              <a:t>일반적으로 </a:t>
            </a:r>
            <a:r>
              <a:rPr lang="en-US" altLang="ko-KR" sz="3200" b="1"/>
              <a:t>Contour </a:t>
            </a:r>
            <a:r>
              <a:rPr lang="ko-KR" altLang="en-US" sz="3200" b="1"/>
              <a:t>작업을 거쳐야 사물 인식이 가능</a:t>
            </a:r>
            <a:endParaRPr lang="en-US" altLang="ko-KR" sz="3200" b="1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822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13B21-EDBE-6E5B-EA28-A87CC6DE1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윤곽선</a:t>
            </a:r>
            <a:r>
              <a:rPr lang="en-US" altLang="ko-KR"/>
              <a:t>(Contour)</a:t>
            </a:r>
            <a:r>
              <a:rPr lang="ko-KR" altLang="en-US"/>
              <a:t> 검출</a:t>
            </a:r>
          </a:p>
        </p:txBody>
      </p:sp>
      <p:pic>
        <p:nvPicPr>
          <p:cNvPr id="3078" name="Picture 6" descr="OpenCV Visual">
            <a:extLst>
              <a:ext uri="{FF2B5EF4-FFF2-40B4-BE49-F238E27FC236}">
                <a16:creationId xmlns:a16="http://schemas.microsoft.com/office/drawing/2014/main" id="{C5E62FA1-38C6-6AF8-E3AD-9B431014D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27" y="1278579"/>
            <a:ext cx="5187094" cy="448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OpenCV Visual">
            <a:extLst>
              <a:ext uri="{FF2B5EF4-FFF2-40B4-BE49-F238E27FC236}">
                <a16:creationId xmlns:a16="http://schemas.microsoft.com/office/drawing/2014/main" id="{840DC431-C7DA-CDBD-BBE7-49E80E1F3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153" y="2279166"/>
            <a:ext cx="5477020" cy="267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AD6994-E623-5495-F106-09181C95A3FD}"/>
              </a:ext>
            </a:extLst>
          </p:cNvPr>
          <p:cNvSpPr txBox="1"/>
          <p:nvPr/>
        </p:nvSpPr>
        <p:spPr>
          <a:xfrm>
            <a:off x="6031153" y="1782387"/>
            <a:ext cx="545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Canny</a:t>
            </a:r>
            <a:r>
              <a:rPr lang="ko-KR" altLang="en-US"/>
              <a:t> </a:t>
            </a:r>
            <a:r>
              <a:rPr lang="en-US" altLang="ko-KR"/>
              <a:t>filter</a:t>
            </a:r>
            <a:r>
              <a:rPr lang="ko-KR" altLang="en-US"/>
              <a:t>로 생성된 </a:t>
            </a:r>
            <a:r>
              <a:rPr lang="en-US" altLang="ko-KR"/>
              <a:t>Edge</a:t>
            </a:r>
            <a:r>
              <a:rPr lang="ko-KR" altLang="en-US"/>
              <a:t>들이 </a:t>
            </a:r>
            <a:r>
              <a:rPr lang="en-US" altLang="ko-KR"/>
              <a:t>Contour</a:t>
            </a:r>
            <a:r>
              <a:rPr lang="ko-KR" altLang="en-US"/>
              <a:t>로 분류된 상태</a:t>
            </a:r>
          </a:p>
        </p:txBody>
      </p:sp>
    </p:spTree>
    <p:extLst>
      <p:ext uri="{BB962C8B-B14F-4D97-AF65-F5344CB8AC3E}">
        <p14:creationId xmlns:p14="http://schemas.microsoft.com/office/powerpoint/2010/main" val="949970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7EB6B-7D4A-980E-96DB-6389FAC58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윤곽선</a:t>
            </a:r>
            <a:r>
              <a:rPr lang="en-US" altLang="ko-KR"/>
              <a:t>(Contour)</a:t>
            </a:r>
            <a:r>
              <a:rPr lang="ko-KR" altLang="en-US"/>
              <a:t> 검출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61DBF00-7E56-453C-A123-2F0A19211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71" y="1674172"/>
            <a:ext cx="11883858" cy="350965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79712-B512-3024-B406-A03231292E66}"/>
              </a:ext>
            </a:extLst>
          </p:cNvPr>
          <p:cNvSpPr txBox="1"/>
          <p:nvPr/>
        </p:nvSpPr>
        <p:spPr>
          <a:xfrm>
            <a:off x="3590693" y="2575933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accent4">
                    <a:lumMod val="50000"/>
                  </a:schemeClr>
                </a:solidFill>
              </a:rPr>
              <a:t>윤곽선 정보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D07BF8-3CC7-6F3D-BDD4-323077A5D477}"/>
              </a:ext>
            </a:extLst>
          </p:cNvPr>
          <p:cNvSpPr txBox="1"/>
          <p:nvPr/>
        </p:nvSpPr>
        <p:spPr>
          <a:xfrm>
            <a:off x="4703661" y="3015063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accent4">
                    <a:lumMod val="50000"/>
                  </a:schemeClr>
                </a:solidFill>
              </a:rPr>
              <a:t>계층 구조에 대한 정보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AFCDD-BB97-A148-48C9-649553F8A5AC}"/>
              </a:ext>
            </a:extLst>
          </p:cNvPr>
          <p:cNvSpPr txBox="1"/>
          <p:nvPr/>
        </p:nvSpPr>
        <p:spPr>
          <a:xfrm>
            <a:off x="3363867" y="3454193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accent4">
                    <a:lumMod val="50000"/>
                  </a:schemeClr>
                </a:solidFill>
              </a:rPr>
              <a:t>윤곽선 검색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2753B-AA6D-FEBC-F342-7AC466CFC5D2}"/>
              </a:ext>
            </a:extLst>
          </p:cNvPr>
          <p:cNvSpPr txBox="1"/>
          <p:nvPr/>
        </p:nvSpPr>
        <p:spPr>
          <a:xfrm>
            <a:off x="4930485" y="3895469"/>
            <a:ext cx="512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accent4">
                    <a:lumMod val="50000"/>
                  </a:schemeClr>
                </a:solidFill>
              </a:rPr>
              <a:t>근사 방법</a:t>
            </a:r>
            <a:r>
              <a:rPr lang="en-US" altLang="ko-KR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>
                <a:solidFill>
                  <a:schemeClr val="accent4">
                    <a:lumMod val="50000"/>
                  </a:schemeClr>
                </a:solidFill>
              </a:rPr>
              <a:t>윤곽선을 그리는 점</a:t>
            </a:r>
            <a:r>
              <a:rPr lang="en-US" altLang="ko-KR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>
                <a:solidFill>
                  <a:schemeClr val="accent4">
                    <a:lumMod val="50000"/>
                  </a:schemeClr>
                </a:solidFill>
              </a:rPr>
              <a:t>윤곽점</a:t>
            </a:r>
            <a:r>
              <a:rPr lang="en-US" altLang="ko-KR">
                <a:solidFill>
                  <a:schemeClr val="accent4">
                    <a:lumMod val="50000"/>
                  </a:schemeClr>
                </a:solidFill>
              </a:rPr>
              <a:t>)</a:t>
            </a:r>
            <a:r>
              <a:rPr lang="ko-KR" altLang="en-US">
                <a:solidFill>
                  <a:schemeClr val="accent4">
                    <a:lumMod val="50000"/>
                  </a:schemeClr>
                </a:solidFill>
              </a:rPr>
              <a:t>의 디테일을 조절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ED605-8EBC-9516-3D52-493DBE4EFF76}"/>
              </a:ext>
            </a:extLst>
          </p:cNvPr>
          <p:cNvSpPr txBox="1"/>
          <p:nvPr/>
        </p:nvSpPr>
        <p:spPr>
          <a:xfrm>
            <a:off x="3343295" y="4326650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accent4">
                    <a:lumMod val="50000"/>
                  </a:schemeClr>
                </a:solidFill>
              </a:rPr>
              <a:t>윤곽선을 이루는 점들의 위치를 변경</a:t>
            </a:r>
          </a:p>
        </p:txBody>
      </p:sp>
    </p:spTree>
    <p:extLst>
      <p:ext uri="{BB962C8B-B14F-4D97-AF65-F5344CB8AC3E}">
        <p14:creationId xmlns:p14="http://schemas.microsoft.com/office/powerpoint/2010/main" val="773341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7EB6B-7D4A-980E-96DB-6389FAC58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윤곽선</a:t>
            </a:r>
            <a:r>
              <a:rPr lang="en-US" altLang="ko-KR"/>
              <a:t>(Contour)</a:t>
            </a:r>
            <a:r>
              <a:rPr lang="ko-KR" altLang="en-US"/>
              <a:t> 검출</a:t>
            </a:r>
          </a:p>
        </p:txBody>
      </p:sp>
      <p:graphicFrame>
        <p:nvGraphicFramePr>
          <p:cNvPr id="15" name="내용 개체 틀 14">
            <a:extLst>
              <a:ext uri="{FF2B5EF4-FFF2-40B4-BE49-F238E27FC236}">
                <a16:creationId xmlns:a16="http://schemas.microsoft.com/office/drawing/2014/main" id="{A915B2D5-1F32-A883-0B00-9AB3CEE4D8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5268125"/>
              </p:ext>
            </p:extLst>
          </p:nvPr>
        </p:nvGraphicFramePr>
        <p:xfrm>
          <a:off x="748990" y="1068388"/>
          <a:ext cx="10515600" cy="2246895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281589">
                  <a:extLst>
                    <a:ext uri="{9D8B030D-6E8A-4147-A177-3AD203B41FA5}">
                      <a16:colId xmlns:a16="http://schemas.microsoft.com/office/drawing/2014/main" val="726697789"/>
                    </a:ext>
                  </a:extLst>
                </a:gridCol>
                <a:gridCol w="7234011">
                  <a:extLst>
                    <a:ext uri="{9D8B030D-6E8A-4147-A177-3AD203B41FA5}">
                      <a16:colId xmlns:a16="http://schemas.microsoft.com/office/drawing/2014/main" val="4180439324"/>
                    </a:ext>
                  </a:extLst>
                </a:gridCol>
              </a:tblGrid>
              <a:tr h="3270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윤곽선 검색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074084"/>
                  </a:ext>
                </a:extLst>
              </a:tr>
              <a:tr h="3597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RetrievalModes.External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최외곽 윤곽선만 검출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766396"/>
                  </a:ext>
                </a:extLst>
              </a:tr>
              <a:tr h="5776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RetrievalModes.List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모든 윤곽선을 검출하며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계층 구조를 형성하지 않음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모든 윤곽선을 동일 레벨로 간주</a:t>
                      </a:r>
                      <a:r>
                        <a:rPr lang="en-US" altLang="ko-KR" sz="1600"/>
                        <a:t>)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578607"/>
                  </a:ext>
                </a:extLst>
              </a:tr>
              <a:tr h="6213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RetrievalModes.CComp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모든 윤곽선을 검출하며</a:t>
                      </a:r>
                      <a:r>
                        <a:rPr lang="en-US" altLang="ko-KR" sz="1600"/>
                        <a:t>, 2</a:t>
                      </a:r>
                      <a:r>
                        <a:rPr lang="ko-KR" altLang="en-US" sz="1600"/>
                        <a:t>단계 계층 구조로 구성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최상위 레벨은 외곽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두 번째 레벨은 내곽</a:t>
                      </a:r>
                      <a:r>
                        <a:rPr lang="en-US" altLang="ko-KR" sz="1600"/>
                        <a:t>)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936211"/>
                  </a:ext>
                </a:extLst>
              </a:tr>
              <a:tr h="3597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RetrievalModes.Tree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모든 윤곽선을 검출하며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트리 구조로 구성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945354"/>
                  </a:ext>
                </a:extLst>
              </a:tr>
            </a:tbl>
          </a:graphicData>
        </a:graphic>
      </p:graphicFrame>
      <p:graphicFrame>
        <p:nvGraphicFramePr>
          <p:cNvPr id="16" name="내용 개체 틀 14">
            <a:extLst>
              <a:ext uri="{FF2B5EF4-FFF2-40B4-BE49-F238E27FC236}">
                <a16:creationId xmlns:a16="http://schemas.microsoft.com/office/drawing/2014/main" id="{407C7E62-C55A-26D3-4A77-D563EC9B51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5434297"/>
              </p:ext>
            </p:extLst>
          </p:nvPr>
        </p:nvGraphicFramePr>
        <p:xfrm>
          <a:off x="748990" y="3655557"/>
          <a:ext cx="10515600" cy="220177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821631">
                  <a:extLst>
                    <a:ext uri="{9D8B030D-6E8A-4147-A177-3AD203B41FA5}">
                      <a16:colId xmlns:a16="http://schemas.microsoft.com/office/drawing/2014/main" val="726697789"/>
                    </a:ext>
                  </a:extLst>
                </a:gridCol>
                <a:gridCol w="5693969">
                  <a:extLst>
                    <a:ext uri="{9D8B030D-6E8A-4147-A177-3AD203B41FA5}">
                      <a16:colId xmlns:a16="http://schemas.microsoft.com/office/drawing/2014/main" val="4180439324"/>
                    </a:ext>
                  </a:extLst>
                </a:gridCol>
              </a:tblGrid>
              <a:tr h="3270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근사 방법 플래그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074084"/>
                  </a:ext>
                </a:extLst>
              </a:tr>
              <a:tr h="3597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ContourApproximationModes.ApproxNone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검출된 모든 윤곽점을 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766396"/>
                  </a:ext>
                </a:extLst>
              </a:tr>
              <a:tr h="5776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ContourApproximationModes.ApproxSimple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수평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수직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대각선 부분을 압축해서 끝점만 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578607"/>
                  </a:ext>
                </a:extLst>
              </a:tr>
              <a:tr h="5776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ContourApproximationModes.ApproxTC89L1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Teh</a:t>
                      </a:r>
                      <a:r>
                        <a:rPr lang="en-US" altLang="ko-KR" sz="1600" dirty="0"/>
                        <a:t>-Chin </a:t>
                      </a:r>
                      <a:r>
                        <a:rPr lang="ko-KR" altLang="en-US" sz="1600" dirty="0"/>
                        <a:t>체인 근사 알고리즘을 적용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936211"/>
                  </a:ext>
                </a:extLst>
              </a:tr>
              <a:tr h="3597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ContourApproximationModes.ApproxTC89KCOS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Teh</a:t>
                      </a:r>
                      <a:r>
                        <a:rPr lang="en-US" altLang="ko-KR" sz="1600" dirty="0"/>
                        <a:t>-Chin </a:t>
                      </a:r>
                      <a:r>
                        <a:rPr lang="ko-KR" altLang="en-US" sz="1600" dirty="0"/>
                        <a:t>체인 근사 알고리즘을 적용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945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929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7EB6B-7D4A-980E-96DB-6389FAC58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윤곽선</a:t>
            </a:r>
            <a:r>
              <a:rPr lang="en-US" altLang="ko-KR"/>
              <a:t>(Contour)</a:t>
            </a:r>
            <a:r>
              <a:rPr lang="ko-KR" altLang="en-US"/>
              <a:t> 계층 구조</a:t>
            </a:r>
            <a:r>
              <a:rPr lang="en-US" altLang="ko-KR"/>
              <a:t>(Hierarchy)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6CBA24-645C-D53C-41C2-81D960847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8636"/>
            <a:ext cx="8480569" cy="1745489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다음</a:t>
            </a:r>
            <a:r>
              <a:rPr lang="en-US" altLang="ko-KR" dirty="0"/>
              <a:t>/</a:t>
            </a:r>
            <a:r>
              <a:rPr lang="ko-KR" altLang="en-US" dirty="0"/>
              <a:t>이전 윤곽선 </a:t>
            </a:r>
            <a:r>
              <a:rPr lang="en-US" altLang="ko-KR" dirty="0"/>
              <a:t>= </a:t>
            </a:r>
            <a:r>
              <a:rPr lang="ko-KR" altLang="en-US" dirty="0"/>
              <a:t>같은 계층의 윤곽선</a:t>
            </a:r>
            <a:endParaRPr lang="en-US" altLang="ko-KR" dirty="0"/>
          </a:p>
          <a:p>
            <a:r>
              <a:rPr lang="ko-KR" altLang="en-US" dirty="0"/>
              <a:t>자식</a:t>
            </a:r>
            <a:r>
              <a:rPr lang="en-US" altLang="ko-KR" dirty="0"/>
              <a:t>/</a:t>
            </a:r>
            <a:r>
              <a:rPr lang="ko-KR" altLang="en-US" dirty="0"/>
              <a:t>부모 윤곽선 </a:t>
            </a:r>
            <a:r>
              <a:rPr lang="en-US" altLang="ko-KR" dirty="0"/>
              <a:t>= </a:t>
            </a:r>
            <a:r>
              <a:rPr lang="ko-KR" altLang="en-US" dirty="0"/>
              <a:t>하위</a:t>
            </a:r>
            <a:r>
              <a:rPr lang="en-US" altLang="ko-KR" dirty="0"/>
              <a:t>/</a:t>
            </a:r>
            <a:r>
              <a:rPr lang="ko-KR" altLang="en-US" dirty="0"/>
              <a:t>상위 계층의 윤곽선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A3AEFD-F161-A30E-388F-083461D88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89" y="2597820"/>
            <a:ext cx="8530992" cy="3437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CE4B69-3EA5-A20A-6D42-EC1818936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769" y="956776"/>
            <a:ext cx="2550848" cy="1999097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F4BD849-A3EB-5E82-B2E1-3C8D90482087}"/>
              </a:ext>
            </a:extLst>
          </p:cNvPr>
          <p:cNvCxnSpPr/>
          <p:nvPr/>
        </p:nvCxnSpPr>
        <p:spPr>
          <a:xfrm>
            <a:off x="8805813" y="4455169"/>
            <a:ext cx="1025912" cy="2118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6E7C28-BB2B-811A-8DB9-8DEABFE10CA7}"/>
              </a:ext>
            </a:extLst>
          </p:cNvPr>
          <p:cNvSpPr txBox="1"/>
          <p:nvPr/>
        </p:nvSpPr>
        <p:spPr>
          <a:xfrm>
            <a:off x="9856936" y="4482376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없으면 </a:t>
            </a:r>
            <a:r>
              <a:rPr lang="en-US" altLang="ko-KR"/>
              <a:t>-1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137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7EB6B-7D4A-980E-96DB-6389FAC58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윤곽선</a:t>
            </a:r>
            <a:r>
              <a:rPr lang="en-US" altLang="ko-KR"/>
              <a:t>(Contour)</a:t>
            </a:r>
            <a:r>
              <a:rPr lang="ko-KR" altLang="en-US"/>
              <a:t> 그리기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6CBA24-645C-D53C-41C2-81D960847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8637"/>
            <a:ext cx="10515600" cy="760164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윤곽선 검출로 얻은 윤곽점을 이어서 선으로 그림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3310C2-50BA-1FC5-CF8D-3587250F2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31" y="1701950"/>
            <a:ext cx="10630769" cy="4279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F604AA-7022-DF83-1DF5-9A19104BA47D}"/>
              </a:ext>
            </a:extLst>
          </p:cNvPr>
          <p:cNvSpPr txBox="1"/>
          <p:nvPr/>
        </p:nvSpPr>
        <p:spPr>
          <a:xfrm>
            <a:off x="2916925" y="2896775"/>
            <a:ext cx="762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accent4">
                    <a:lumMod val="50000"/>
                  </a:schemeClr>
                </a:solidFill>
              </a:rPr>
              <a:t>윤곽선 번호를 지정해 원하는 윤곽선만 그릴 수 있음</a:t>
            </a:r>
            <a:r>
              <a:rPr lang="en-US" altLang="ko-KR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>
                <a:solidFill>
                  <a:schemeClr val="accent4">
                    <a:lumMod val="50000"/>
                  </a:schemeClr>
                </a:solidFill>
              </a:rPr>
              <a:t>음수값이면 모든 윤곽선을 그림</a:t>
            </a:r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E858EC40-A77A-4A33-C051-95B561A85F49}"/>
              </a:ext>
            </a:extLst>
          </p:cNvPr>
          <p:cNvSpPr/>
          <p:nvPr/>
        </p:nvSpPr>
        <p:spPr>
          <a:xfrm>
            <a:off x="5406189" y="3461085"/>
            <a:ext cx="272716" cy="870284"/>
          </a:xfrm>
          <a:prstGeom prst="rightBrac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637E17-0333-9477-EF11-AB30FC76F50B}"/>
              </a:ext>
            </a:extLst>
          </p:cNvPr>
          <p:cNvSpPr txBox="1"/>
          <p:nvPr/>
        </p:nvSpPr>
        <p:spPr>
          <a:xfrm>
            <a:off x="5732315" y="3706902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accent4">
                    <a:lumMod val="50000"/>
                  </a:schemeClr>
                </a:solidFill>
              </a:rPr>
              <a:t>윤곽선의 색</a:t>
            </a:r>
            <a:r>
              <a:rPr lang="en-US" altLang="ko-KR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>
                <a:solidFill>
                  <a:schemeClr val="accent4">
                    <a:lumMod val="50000"/>
                  </a:schemeClr>
                </a:solidFill>
              </a:rPr>
              <a:t>두께</a:t>
            </a:r>
            <a:r>
              <a:rPr lang="en-US" altLang="ko-KR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>
                <a:solidFill>
                  <a:schemeClr val="accent4">
                    <a:lumMod val="50000"/>
                  </a:schemeClr>
                </a:solidFill>
              </a:rPr>
              <a:t>종류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B454A-8E4C-6292-7466-34D4ECED2ADB}"/>
              </a:ext>
            </a:extLst>
          </p:cNvPr>
          <p:cNvSpPr txBox="1"/>
          <p:nvPr/>
        </p:nvSpPr>
        <p:spPr>
          <a:xfrm>
            <a:off x="6269725" y="4484944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accent4">
                    <a:lumMod val="50000"/>
                  </a:schemeClr>
                </a:solidFill>
              </a:rPr>
              <a:t>윤곽선 계층 구조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AE693D-11DD-9386-6210-EA48730B2129}"/>
              </a:ext>
            </a:extLst>
          </p:cNvPr>
          <p:cNvSpPr txBox="1"/>
          <p:nvPr/>
        </p:nvSpPr>
        <p:spPr>
          <a:xfrm>
            <a:off x="4368735" y="4861933"/>
            <a:ext cx="580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accent4">
                    <a:lumMod val="50000"/>
                  </a:schemeClr>
                </a:solidFill>
              </a:rPr>
              <a:t>이미지로 그려질 계층 구조의 깊이를 설정</a:t>
            </a:r>
            <a:r>
              <a:rPr lang="en-US" altLang="ko-KR">
                <a:solidFill>
                  <a:schemeClr val="accent4">
                    <a:lumMod val="50000"/>
                  </a:schemeClr>
                </a:solidFill>
              </a:rPr>
              <a:t>, 0</a:t>
            </a:r>
            <a:r>
              <a:rPr lang="ko-KR" altLang="en-US">
                <a:solidFill>
                  <a:schemeClr val="accent4">
                    <a:lumMod val="50000"/>
                  </a:schemeClr>
                </a:solidFill>
              </a:rPr>
              <a:t>이면 최상위만 그림</a:t>
            </a:r>
          </a:p>
        </p:txBody>
      </p:sp>
    </p:spTree>
    <p:extLst>
      <p:ext uri="{BB962C8B-B14F-4D97-AF65-F5344CB8AC3E}">
        <p14:creationId xmlns:p14="http://schemas.microsoft.com/office/powerpoint/2010/main" val="1366132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7EB6B-7D4A-980E-96DB-6389FAC58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윤곽선</a:t>
            </a:r>
            <a:r>
              <a:rPr lang="en-US" altLang="ko-KR"/>
              <a:t>(Contour)</a:t>
            </a:r>
            <a:r>
              <a:rPr lang="ko-KR" altLang="en-US"/>
              <a:t> 그리기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11B7E5-4AFC-DA2B-1FF0-6A15A2C8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51" y="1265249"/>
            <a:ext cx="11631826" cy="45847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C9AC11-7A54-FFB2-F489-89C4EE0C2271}"/>
              </a:ext>
            </a:extLst>
          </p:cNvPr>
          <p:cNvSpPr txBox="1"/>
          <p:nvPr/>
        </p:nvSpPr>
        <p:spPr>
          <a:xfrm>
            <a:off x="126970" y="643224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(1/2)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279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427193"/>
            <a:ext cx="9144000" cy="1116107"/>
          </a:xfrm>
        </p:spPr>
        <p:txBody>
          <a:bodyPr/>
          <a:lstStyle/>
          <a:p>
            <a:r>
              <a:rPr lang="en-US" altLang="ko-KR">
                <a:solidFill>
                  <a:schemeClr val="accent2"/>
                </a:solidFill>
              </a:rPr>
              <a:t>OpenCV</a:t>
            </a:r>
            <a:r>
              <a:rPr lang="ko-KR" altLang="en-US">
                <a:solidFill>
                  <a:schemeClr val="accent2"/>
                </a:solidFill>
              </a:rPr>
              <a:t> 이미지 검출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703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7EB6B-7D4A-980E-96DB-6389FAC58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윤곽선</a:t>
            </a:r>
            <a:r>
              <a:rPr lang="en-US" altLang="ko-KR"/>
              <a:t>(Contour)</a:t>
            </a:r>
            <a:r>
              <a:rPr lang="ko-KR" altLang="en-US"/>
              <a:t> 그리기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C9AC11-7A54-FFB2-F489-89C4EE0C2271}"/>
              </a:ext>
            </a:extLst>
          </p:cNvPr>
          <p:cNvSpPr txBox="1"/>
          <p:nvPr/>
        </p:nvSpPr>
        <p:spPr>
          <a:xfrm>
            <a:off x="126970" y="6432241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(2/2)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37E0E7-8F5F-71C4-1A4F-4448F4A9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89" y="1344790"/>
            <a:ext cx="9947258" cy="41416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987300-C7D5-4E0E-8099-CFFBE61D6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6213" y="3938577"/>
            <a:ext cx="1796798" cy="193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40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B40EF-9D92-A39A-C8AB-0BE56949F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명함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A516C9-A14D-C477-5676-F950133E4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명함을 검출하기 위해서는 사각형 검출 </a:t>
            </a:r>
            <a:r>
              <a:rPr lang="en-US" altLang="ko-KR"/>
              <a:t>+ </a:t>
            </a:r>
            <a:r>
              <a:rPr lang="ko-KR" altLang="en-US"/>
              <a:t>텍스트 해석 두 가지 과정이 필요함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3F4283-BDAA-E100-D711-78CCD1E8E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998" y="2243970"/>
            <a:ext cx="6068003" cy="392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67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B40EF-9D92-A39A-C8AB-0BE56949F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명함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A516C9-A14D-C477-5676-F950133E4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사각형 검출</a:t>
            </a:r>
            <a:endParaRPr lang="en-US" altLang="ko-KR"/>
          </a:p>
          <a:p>
            <a:pPr marL="840150" lvl="1" indent="-514350">
              <a:buFont typeface="+mj-lt"/>
              <a:buAutoNum type="arabicPeriod"/>
            </a:pPr>
            <a:r>
              <a:rPr lang="ko-KR" altLang="en-US"/>
              <a:t>꼭지점 검출 </a:t>
            </a:r>
            <a:r>
              <a:rPr lang="en-US" altLang="ko-KR"/>
              <a:t>: </a:t>
            </a:r>
            <a:r>
              <a:rPr lang="ko-KR" altLang="en-US"/>
              <a:t>사각형의 네 </a:t>
            </a:r>
            <a:r>
              <a:rPr lang="ko-KR" altLang="en-US" b="1">
                <a:solidFill>
                  <a:schemeClr val="accent2"/>
                </a:solidFill>
              </a:rPr>
              <a:t>꼭지점 찾기</a:t>
            </a:r>
            <a:endParaRPr lang="en-US" altLang="ko-KR" b="1">
              <a:solidFill>
                <a:schemeClr val="accent2"/>
              </a:solidFill>
            </a:endParaRPr>
          </a:p>
          <a:p>
            <a:pPr marL="840150" lvl="1" indent="-514350">
              <a:buFont typeface="+mj-lt"/>
              <a:buAutoNum type="arabicPeriod"/>
            </a:pPr>
            <a:r>
              <a:rPr lang="ko-KR" altLang="en-US"/>
              <a:t>형태 변환 </a:t>
            </a:r>
            <a:r>
              <a:rPr lang="en-US" altLang="ko-KR"/>
              <a:t>: </a:t>
            </a:r>
            <a:r>
              <a:rPr lang="ko-KR" altLang="en-US"/>
              <a:t>기울어진 사각형 이미지의 수평</a:t>
            </a:r>
            <a:r>
              <a:rPr lang="en-US" altLang="ko-KR"/>
              <a:t>, </a:t>
            </a:r>
            <a:r>
              <a:rPr lang="ko-KR" altLang="en-US"/>
              <a:t>수직 </a:t>
            </a:r>
            <a:r>
              <a:rPr lang="ko-KR" altLang="en-US" b="1">
                <a:solidFill>
                  <a:schemeClr val="accent2"/>
                </a:solidFill>
              </a:rPr>
              <a:t>정렬</a:t>
            </a:r>
            <a:br>
              <a:rPr lang="en-US" altLang="ko-KR"/>
            </a:br>
            <a:endParaRPr lang="en-US" altLang="ko-KR"/>
          </a:p>
          <a:p>
            <a:r>
              <a:rPr lang="ko-KR" altLang="en-US"/>
              <a:t>문자 검출</a:t>
            </a:r>
            <a:endParaRPr lang="en-US" altLang="ko-KR"/>
          </a:p>
          <a:p>
            <a:pPr marL="840150" lvl="1" indent="-514350">
              <a:buFont typeface="+mj-lt"/>
              <a:buAutoNum type="arabicPeriod" startAt="3"/>
            </a:pPr>
            <a:r>
              <a:rPr lang="ko-KR" altLang="en-US"/>
              <a:t>문자 판독 라이브러리 </a:t>
            </a:r>
            <a:r>
              <a:rPr lang="en-US" altLang="ko-KR"/>
              <a:t>: </a:t>
            </a:r>
            <a:r>
              <a:rPr lang="ko-KR" altLang="en-US" b="1">
                <a:solidFill>
                  <a:schemeClr val="accent2"/>
                </a:solidFill>
              </a:rPr>
              <a:t>테서렉트</a:t>
            </a:r>
            <a:r>
              <a:rPr lang="ko-KR" altLang="en-US"/>
              <a:t>를 이용하여 문자 검출</a:t>
            </a:r>
            <a:endParaRPr lang="en-US" altLang="ko-KR"/>
          </a:p>
          <a:p>
            <a:pPr marL="840150" lvl="1" indent="-514350">
              <a:buFont typeface="+mj-lt"/>
              <a:buAutoNum type="arabicPeriod" startAt="4"/>
            </a:pPr>
            <a:r>
              <a:rPr lang="ko-KR" altLang="en-US"/>
              <a:t>문자열 비교 </a:t>
            </a:r>
            <a:r>
              <a:rPr lang="en-US" altLang="ko-KR"/>
              <a:t>: </a:t>
            </a:r>
            <a:r>
              <a:rPr lang="ko-KR" altLang="en-US"/>
              <a:t>검출된 문자열을 </a:t>
            </a:r>
            <a:r>
              <a:rPr lang="ko-KR" altLang="en-US" b="1">
                <a:solidFill>
                  <a:schemeClr val="accent2"/>
                </a:solidFill>
              </a:rPr>
              <a:t>분석</a:t>
            </a:r>
            <a:endParaRPr lang="en-US" altLang="ko-KR" b="1">
              <a:solidFill>
                <a:schemeClr val="accent2"/>
              </a:solidFill>
            </a:endParaRPr>
          </a:p>
          <a:p>
            <a:pPr lvl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423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B40EF-9D92-A39A-C8AB-0BE56949F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테서렉트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A516C9-A14D-C477-5676-F950133E4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/>
              <a:t>구글에서 지원하는 </a:t>
            </a:r>
            <a:r>
              <a:rPr lang="en-US" altLang="ko-KR"/>
              <a:t>OCR(Optical Character Recognition, </a:t>
            </a:r>
            <a:r>
              <a:rPr lang="ko-KR" altLang="en-US"/>
              <a:t>광학 문자 인식</a:t>
            </a:r>
            <a:r>
              <a:rPr lang="en-US" altLang="ko-KR"/>
              <a:t>) </a:t>
            </a:r>
            <a:r>
              <a:rPr lang="ko-KR" altLang="en-US"/>
              <a:t>프로젝트 </a:t>
            </a:r>
            <a:endParaRPr lang="en-US" altLang="ko-KR"/>
          </a:p>
          <a:p>
            <a:pPr lvl="1"/>
            <a:r>
              <a:rPr lang="en-US" altLang="ko-KR"/>
              <a:t>UTF-8 </a:t>
            </a:r>
            <a:r>
              <a:rPr lang="ko-KR" altLang="en-US"/>
              <a:t>지원</a:t>
            </a:r>
            <a:r>
              <a:rPr lang="en-US" altLang="ko-KR"/>
              <a:t>, 100</a:t>
            </a:r>
            <a:r>
              <a:rPr lang="ko-KR" altLang="en-US"/>
              <a:t>개 이상 언어 지원</a:t>
            </a:r>
            <a:endParaRPr lang="en-US" altLang="ko-KR"/>
          </a:p>
          <a:p>
            <a:pPr lvl="1"/>
            <a:r>
              <a:rPr lang="en-US" altLang="ko-KR"/>
              <a:t>Visual Studio 2019 </a:t>
            </a:r>
            <a:r>
              <a:rPr lang="ko-KR" altLang="en-US"/>
              <a:t>이상에서만 지원</a:t>
            </a:r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1026" name="Picture 2" descr="Tesseract OCR for Text Localisation and Detection | by Sharon Lim | Towards  AI">
            <a:extLst>
              <a:ext uri="{FF2B5EF4-FFF2-40B4-BE49-F238E27FC236}">
                <a16:creationId xmlns:a16="http://schemas.microsoft.com/office/drawing/2014/main" id="{B98D4CED-1433-E7C8-DD0A-8F8367B9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3182574"/>
            <a:ext cx="4762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40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B40EF-9D92-A39A-C8AB-0BE56949F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테서렉트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A516C9-A14D-C477-5676-F950133E4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NuGet</a:t>
            </a:r>
            <a:r>
              <a:rPr lang="ko-KR" altLang="en-US" dirty="0"/>
              <a:t>을 이용하여 검색 후 설치</a:t>
            </a:r>
            <a:endParaRPr lang="en-US" altLang="ko-KR" dirty="0"/>
          </a:p>
          <a:p>
            <a:pPr lvl="2"/>
            <a:r>
              <a:rPr lang="en-US" altLang="ko-KR" strike="sngStrike" dirty="0" err="1"/>
              <a:t>Tesseract.Drawing</a:t>
            </a:r>
            <a:r>
              <a:rPr lang="ko-KR" altLang="en-US" strike="sngStrike" dirty="0"/>
              <a:t>도 함께 설치 </a:t>
            </a:r>
            <a:r>
              <a:rPr lang="en-US" altLang="ko-KR" dirty="0"/>
              <a:t>(</a:t>
            </a:r>
            <a:r>
              <a:rPr lang="en-US" altLang="ko-KR" dirty="0" err="1"/>
              <a:t>Bitamp</a:t>
            </a:r>
            <a:r>
              <a:rPr lang="en-US" altLang="ko-KR" dirty="0"/>
              <a:t> </a:t>
            </a:r>
            <a:r>
              <a:rPr lang="ko-KR" altLang="en-US" dirty="0"/>
              <a:t>변환 함수 사용</a:t>
            </a:r>
            <a:r>
              <a:rPr lang="en-US" altLang="ko-KR" dirty="0"/>
              <a:t>)</a:t>
            </a:r>
          </a:p>
          <a:p>
            <a:pPr lvl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4F8864-DF76-D5E0-06AC-BC0672C76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235"/>
          <a:stretch/>
        </p:blipFill>
        <p:spPr>
          <a:xfrm>
            <a:off x="477289" y="2338975"/>
            <a:ext cx="8820606" cy="27184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F063A7-1F0B-6CBE-A94C-1F28CD69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418" y="3178464"/>
            <a:ext cx="3200264" cy="24492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6085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B40EF-9D92-A39A-C8AB-0BE56949F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테서렉트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A516C9-A14D-C477-5676-F950133E4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/>
              <a:t>언어 인식 모델 파일은 따로 다운로드  </a:t>
            </a:r>
            <a:endParaRPr lang="en-US" altLang="ko-KR"/>
          </a:p>
          <a:p>
            <a:pPr lvl="2"/>
            <a:r>
              <a:rPr lang="en-US" altLang="ko-KR">
                <a:hlinkClick r:id="rId2"/>
              </a:rPr>
              <a:t>https://tesseract-ocr.github.io/tessdoc/Data-Files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2FB25C-48B2-1687-E3BB-48385A556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368" y="2299965"/>
            <a:ext cx="10050398" cy="3489399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3E97913-E577-9C00-8AC0-9F272DA80D5D}"/>
              </a:ext>
            </a:extLst>
          </p:cNvPr>
          <p:cNvCxnSpPr/>
          <p:nvPr/>
        </p:nvCxnSpPr>
        <p:spPr>
          <a:xfrm flipH="1" flipV="1">
            <a:off x="1396538" y="4522124"/>
            <a:ext cx="806335" cy="4156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6D92F9C-597E-03F2-FCAC-CE07D934AD98}"/>
              </a:ext>
            </a:extLst>
          </p:cNvPr>
          <p:cNvSpPr txBox="1"/>
          <p:nvPr/>
        </p:nvSpPr>
        <p:spPr>
          <a:xfrm>
            <a:off x="496810" y="3814238"/>
            <a:ext cx="1194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+mj-lt"/>
              </a:rPr>
              <a:t>일반 모델 </a:t>
            </a:r>
            <a:endParaRPr lang="en-US" altLang="ko-KR" sz="2000">
              <a:latin typeface="+mj-lt"/>
            </a:endParaRPr>
          </a:p>
          <a:p>
            <a:r>
              <a:rPr lang="ko-KR" altLang="en-US" sz="2000">
                <a:latin typeface="+mj-lt"/>
              </a:rPr>
              <a:t>다운로드</a:t>
            </a:r>
          </a:p>
        </p:txBody>
      </p:sp>
    </p:spTree>
    <p:extLst>
      <p:ext uri="{BB962C8B-B14F-4D97-AF65-F5344CB8AC3E}">
        <p14:creationId xmlns:p14="http://schemas.microsoft.com/office/powerpoint/2010/main" val="3548361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B40EF-9D92-A39A-C8AB-0BE56949F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테서렉트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A516C9-A14D-C477-5676-F950133E4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8636"/>
            <a:ext cx="10515600" cy="2294735"/>
          </a:xfrm>
        </p:spPr>
        <p:txBody>
          <a:bodyPr>
            <a:normAutofit lnSpcReduction="10000"/>
          </a:bodyPr>
          <a:lstStyle/>
          <a:p>
            <a:pPr lvl="1"/>
            <a:r>
              <a:rPr lang="ko-KR" altLang="en-US" dirty="0"/>
              <a:t>솔루션 빌드 후 프로젝트 폴더의 </a:t>
            </a:r>
            <a:r>
              <a:rPr lang="ko-KR" altLang="en-US" b="1" dirty="0">
                <a:solidFill>
                  <a:schemeClr val="accent2"/>
                </a:solidFill>
              </a:rPr>
              <a:t>실행 파일과 같은 위치</a:t>
            </a:r>
            <a:r>
              <a:rPr lang="ko-KR" altLang="en-US" dirty="0"/>
              <a:t>에 </a:t>
            </a:r>
            <a:r>
              <a:rPr lang="en-US" altLang="ko-KR" b="1" dirty="0" err="1"/>
              <a:t>tessdata</a:t>
            </a:r>
            <a:r>
              <a:rPr lang="en-US" altLang="ko-KR" dirty="0"/>
              <a:t> </a:t>
            </a:r>
            <a:r>
              <a:rPr lang="ko-KR" altLang="en-US" dirty="0"/>
              <a:t>폴더를 생성</a:t>
            </a:r>
            <a:endParaRPr lang="en-US" altLang="ko-KR" dirty="0"/>
          </a:p>
          <a:p>
            <a:pPr lvl="1"/>
            <a:r>
              <a:rPr lang="ko-KR" altLang="en-US" dirty="0"/>
              <a:t>다운로드 받은 언어 모델 파일을 </a:t>
            </a:r>
            <a:r>
              <a:rPr lang="en-US" altLang="ko-KR" dirty="0" err="1"/>
              <a:t>tessdata</a:t>
            </a:r>
            <a:r>
              <a:rPr lang="en-US" altLang="ko-KR" dirty="0"/>
              <a:t> </a:t>
            </a:r>
            <a:r>
              <a:rPr lang="ko-KR" altLang="en-US" dirty="0"/>
              <a:t>폴더 안에 복사</a:t>
            </a:r>
            <a:endParaRPr lang="en-US" altLang="ko-KR" dirty="0"/>
          </a:p>
          <a:p>
            <a:pPr lvl="2"/>
            <a:r>
              <a:rPr lang="ko-KR" altLang="en-US" dirty="0"/>
              <a:t>필요시 영어와 한글 데이터만 복사해도 됨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047E3D-EDFB-4FDB-65D2-1763E4995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244" y="3857995"/>
            <a:ext cx="3949903" cy="17272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A5C9B5F-899A-67A3-67CD-E7E6F7A0BF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83"/>
          <a:stretch/>
        </p:blipFill>
        <p:spPr>
          <a:xfrm>
            <a:off x="6096000" y="3363371"/>
            <a:ext cx="4159464" cy="27165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5276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4ACFC-9BCF-9E18-1696-62040AA9B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테서렉트 설치</a:t>
            </a:r>
            <a:r>
              <a:rPr lang="en-US" altLang="ko-KR"/>
              <a:t>	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725733-BA48-1EFB-EF68-D0AB5DB8B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8637"/>
            <a:ext cx="10515600" cy="268963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Tesseract </a:t>
            </a:r>
            <a:r>
              <a:rPr lang="ko-KR" altLang="en-US" dirty="0"/>
              <a:t>설치 후 코드에 관련 네임스페이스를 추가</a:t>
            </a:r>
            <a:endParaRPr lang="en-US" altLang="ko-KR" dirty="0"/>
          </a:p>
          <a:p>
            <a:pPr lvl="1"/>
            <a:r>
              <a:rPr lang="en-US" altLang="ko-KR" dirty="0" err="1"/>
              <a:t>System.Drawing</a:t>
            </a:r>
            <a:r>
              <a:rPr lang="en-US" altLang="ko-KR" dirty="0"/>
              <a:t> : Bitmap </a:t>
            </a:r>
            <a:r>
              <a:rPr lang="ko-KR" altLang="en-US" dirty="0"/>
              <a:t>클래스를 사용하기 위해 </a:t>
            </a:r>
            <a:endParaRPr lang="en-US" altLang="ko-KR" dirty="0"/>
          </a:p>
          <a:p>
            <a:pPr lvl="1"/>
            <a:r>
              <a:rPr lang="en-US" altLang="ko-KR" dirty="0" err="1"/>
              <a:t>OpenCvSharp.Extensions</a:t>
            </a:r>
            <a:r>
              <a:rPr lang="en-US" altLang="ko-KR" b="1" dirty="0">
                <a:solidFill>
                  <a:schemeClr val="accent2"/>
                </a:solidFill>
              </a:rPr>
              <a:t>(</a:t>
            </a:r>
            <a:r>
              <a:rPr lang="ko-KR" altLang="en-US" b="1" dirty="0">
                <a:solidFill>
                  <a:schemeClr val="accent2"/>
                </a:solidFill>
              </a:rPr>
              <a:t>설치 필요</a:t>
            </a:r>
            <a:r>
              <a:rPr lang="en-US" altLang="ko-KR" b="1" dirty="0">
                <a:solidFill>
                  <a:schemeClr val="accent2"/>
                </a:solidFill>
              </a:rPr>
              <a:t>)</a:t>
            </a:r>
            <a:r>
              <a:rPr lang="en-US" altLang="ko-KR" dirty="0"/>
              <a:t>: Mat -&gt; Bitmap</a:t>
            </a:r>
          </a:p>
          <a:p>
            <a:pPr lvl="1"/>
            <a:r>
              <a:rPr lang="en-US" altLang="ko-KR" dirty="0"/>
              <a:t>Tesseract : </a:t>
            </a:r>
            <a:r>
              <a:rPr lang="ko-KR" altLang="en-US" dirty="0"/>
              <a:t>문자 검출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E403B5-A639-35A6-A5CA-C37FD1332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943" y="3617487"/>
            <a:ext cx="6410157" cy="224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48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4ACFC-9BCF-9E18-1696-62040AA9B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명함 인식 </a:t>
            </a:r>
            <a:r>
              <a:rPr lang="en-US" altLang="ko-KR" dirty="0"/>
              <a:t>-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725733-BA48-1EFB-EF68-D0AB5DB8B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68636"/>
            <a:ext cx="7252035" cy="5097703"/>
          </a:xfrm>
        </p:spPr>
        <p:txBody>
          <a:bodyPr>
            <a:normAutofit/>
          </a:bodyPr>
          <a:lstStyle/>
          <a:p>
            <a:pPr marL="611550" indent="-74295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800" dirty="0" err="1"/>
              <a:t>가우시안</a:t>
            </a:r>
            <a:r>
              <a:rPr lang="ko-KR" altLang="en-US" sz="2800" dirty="0"/>
              <a:t> </a:t>
            </a:r>
            <a:r>
              <a:rPr lang="ko-KR" altLang="en-US" sz="2800" dirty="0" err="1"/>
              <a:t>블러를</a:t>
            </a:r>
            <a:r>
              <a:rPr lang="ko-KR" altLang="en-US" sz="2800" dirty="0"/>
              <a:t> 사용하여 </a:t>
            </a:r>
            <a:br>
              <a:rPr lang="en-US" altLang="ko-KR" sz="2800" dirty="0"/>
            </a:br>
            <a:r>
              <a:rPr lang="ko-KR" altLang="en-US" sz="2800" dirty="0"/>
              <a:t>흐림 효과를 적용</a:t>
            </a:r>
            <a:endParaRPr lang="en-US" altLang="ko-KR" sz="2800" dirty="0"/>
          </a:p>
          <a:p>
            <a:pPr lvl="2">
              <a:lnSpc>
                <a:spcPct val="100000"/>
              </a:lnSpc>
            </a:pPr>
            <a:r>
              <a:rPr lang="en-US" altLang="ko-KR" sz="2000" dirty="0"/>
              <a:t>Cv2.GaussianBlur( )</a:t>
            </a:r>
          </a:p>
          <a:p>
            <a:pPr lvl="2">
              <a:lnSpc>
                <a:spcPct val="100000"/>
              </a:lnSpc>
            </a:pPr>
            <a:r>
              <a:rPr lang="ko-KR" altLang="en-US" sz="2000" dirty="0"/>
              <a:t>점 같은 작은 노이즈를 제거</a:t>
            </a:r>
            <a:br>
              <a:rPr lang="en-US" altLang="ko-KR" sz="2000" dirty="0"/>
            </a:br>
            <a:endParaRPr lang="en-US" altLang="ko-KR" sz="2000" dirty="0"/>
          </a:p>
          <a:p>
            <a:pPr marL="742950" indent="-74295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800" dirty="0"/>
              <a:t>여러가지 </a:t>
            </a:r>
            <a:r>
              <a:rPr lang="en-US" altLang="ko-KR" sz="2800" dirty="0"/>
              <a:t>Threshold</a:t>
            </a:r>
            <a:r>
              <a:rPr lang="ko-KR" altLang="en-US" sz="2800" dirty="0"/>
              <a:t>를 기준으로</a:t>
            </a:r>
            <a:br>
              <a:rPr lang="en-US" altLang="ko-KR" sz="2800" dirty="0"/>
            </a:br>
            <a:r>
              <a:rPr lang="ko-KR" altLang="en-US" sz="2800" dirty="0"/>
              <a:t>이미지를 이진화</a:t>
            </a:r>
            <a:endParaRPr lang="en-US" altLang="ko-KR" sz="2800" dirty="0"/>
          </a:p>
          <a:p>
            <a:pPr lvl="2">
              <a:lnSpc>
                <a:spcPct val="100000"/>
              </a:lnSpc>
            </a:pPr>
            <a:r>
              <a:rPr lang="en-US" altLang="ko-KR" sz="2000" dirty="0"/>
              <a:t>Cv2.Threshold( )</a:t>
            </a:r>
          </a:p>
          <a:p>
            <a:pPr lvl="2">
              <a:lnSpc>
                <a:spcPct val="100000"/>
              </a:lnSpc>
            </a:pPr>
            <a:r>
              <a:rPr lang="ko-KR" altLang="en-US" sz="2000" dirty="0"/>
              <a:t>이미지 컬러 값을 </a:t>
            </a:r>
            <a:r>
              <a:rPr lang="en-US" altLang="ko-KR" sz="2000" dirty="0"/>
              <a:t>0, 255</a:t>
            </a:r>
            <a:r>
              <a:rPr lang="ko-KR" altLang="en-US" sz="2000" dirty="0"/>
              <a:t>로 단순화</a:t>
            </a:r>
            <a:endParaRPr lang="en-US" altLang="ko-KR" sz="2000" dirty="0"/>
          </a:p>
          <a:p>
            <a:pPr lvl="2">
              <a:lnSpc>
                <a:spcPct val="100000"/>
              </a:lnSpc>
            </a:pPr>
            <a:r>
              <a:rPr lang="ko-KR" altLang="en-US" sz="2000" dirty="0"/>
              <a:t>어떤 명함 이미지가 들어올지 알 수 없기</a:t>
            </a:r>
            <a:br>
              <a:rPr lang="en-US" altLang="ko-KR" sz="2000" dirty="0"/>
            </a:br>
            <a:r>
              <a:rPr lang="ko-KR" altLang="en-US" sz="2000" dirty="0"/>
              <a:t>때문에 다양한 값으로 이진화를 진행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endParaRPr lang="ko-KR" altLang="en-US" sz="2800" dirty="0"/>
          </a:p>
        </p:txBody>
      </p:sp>
      <p:pic>
        <p:nvPicPr>
          <p:cNvPr id="1026" name="Picture 2" descr="OpenCV: Image Thresholding">
            <a:extLst>
              <a:ext uri="{FF2B5EF4-FFF2-40B4-BE49-F238E27FC236}">
                <a16:creationId xmlns:a16="http://schemas.microsoft.com/office/drawing/2014/main" id="{3468B476-CE00-C6A3-93BA-E61724839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235" y="1587080"/>
            <a:ext cx="3822941" cy="406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025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4ACFC-9BCF-9E18-1696-62040AA9B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명함 인식 </a:t>
            </a:r>
            <a:r>
              <a:rPr lang="en-US" altLang="ko-KR" dirty="0"/>
              <a:t>-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3443D92-2C44-CAFD-1E6F-37C563938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8636"/>
            <a:ext cx="10515600" cy="2687673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Threshold </a:t>
            </a:r>
            <a:r>
              <a:rPr lang="ko-KR" altLang="en-US" dirty="0"/>
              <a:t>결과에 따라 윤곽선 검출 결과가 달라짐</a:t>
            </a:r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가지 </a:t>
            </a:r>
            <a:r>
              <a:rPr lang="en-US" altLang="ko-KR" dirty="0"/>
              <a:t>Threshold</a:t>
            </a:r>
            <a:r>
              <a:rPr lang="ko-KR" altLang="en-US" dirty="0"/>
              <a:t>를 적용해보고 완전한 사각형이 검출되는 경우를 찾는 과정을 거침</a:t>
            </a:r>
            <a:endParaRPr lang="en-US" altLang="ko-KR" dirty="0"/>
          </a:p>
          <a:p>
            <a:r>
              <a:rPr lang="ko-KR" altLang="en-US" dirty="0"/>
              <a:t>필요시 캐니 </a:t>
            </a:r>
            <a:r>
              <a:rPr lang="ko-KR" altLang="en-US" dirty="0" err="1"/>
              <a:t>엣지와</a:t>
            </a:r>
            <a:r>
              <a:rPr lang="ko-KR" altLang="en-US" dirty="0"/>
              <a:t> 같은 필터를 추가적으로 사용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0D9670-C5EF-CC6D-1987-EAC0BDD77757}"/>
              </a:ext>
            </a:extLst>
          </p:cNvPr>
          <p:cNvGrpSpPr/>
          <p:nvPr/>
        </p:nvGrpSpPr>
        <p:grpSpPr>
          <a:xfrm>
            <a:off x="483169" y="3756309"/>
            <a:ext cx="11225661" cy="2265956"/>
            <a:chOff x="554118" y="3214888"/>
            <a:chExt cx="11225661" cy="226595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9B4899F-EE73-6DE6-89AF-BE9DB7C92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118" y="3214889"/>
              <a:ext cx="5635651" cy="226595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B8D176F-9DC2-B8D8-4EDB-C00141B2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9769" y="3214888"/>
              <a:ext cx="5590010" cy="22113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4735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FDB766-4207-30FC-64D5-C7A05335C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가장 자리</a:t>
            </a:r>
            <a:r>
              <a:rPr lang="en-US" altLang="ko-KR"/>
              <a:t>(Edge)</a:t>
            </a:r>
            <a:r>
              <a:rPr lang="ko-KR" altLang="en-US"/>
              <a:t>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B441C3-7341-8C31-F769-91DE80A9A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Edge </a:t>
            </a:r>
            <a:r>
              <a:rPr lang="ko-KR" altLang="en-US"/>
              <a:t>검출은 특정 사물 또는 객체의 테두리를 의미</a:t>
            </a:r>
            <a:endParaRPr lang="en-US" altLang="ko-KR"/>
          </a:p>
          <a:p>
            <a:r>
              <a:rPr lang="ko-KR" altLang="en-US"/>
              <a:t>전경</a:t>
            </a:r>
            <a:r>
              <a:rPr lang="en-US" altLang="ko-KR"/>
              <a:t>(Foreground)</a:t>
            </a:r>
            <a:r>
              <a:rPr lang="ko-KR" altLang="en-US"/>
              <a:t>와 배경</a:t>
            </a:r>
            <a:r>
              <a:rPr lang="en-US" altLang="ko-KR"/>
              <a:t>(Background)</a:t>
            </a:r>
            <a:r>
              <a:rPr lang="ko-KR" altLang="en-US"/>
              <a:t>의 경계선</a:t>
            </a:r>
            <a:endParaRPr lang="en-US" altLang="ko-KR"/>
          </a:p>
          <a:p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밝기가 큰 폭으로 변경되는 지점</a:t>
            </a:r>
          </a:p>
        </p:txBody>
      </p:sp>
      <p:pic>
        <p:nvPicPr>
          <p:cNvPr id="1026" name="Picture 2" descr="Pepe the Frog Meme Listed as a Hate Symbol - The New York Times">
            <a:extLst>
              <a:ext uri="{FF2B5EF4-FFF2-40B4-BE49-F238E27FC236}">
                <a16:creationId xmlns:a16="http://schemas.microsoft.com/office/drawing/2014/main" id="{1142D1D7-3472-12BD-D9C1-50DE76C0C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01" y="3862698"/>
            <a:ext cx="3268415" cy="184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7B0566A-54BF-2E9A-C311-BBF674D45DC1}"/>
              </a:ext>
            </a:extLst>
          </p:cNvPr>
          <p:cNvSpPr/>
          <p:nvPr/>
        </p:nvSpPr>
        <p:spPr>
          <a:xfrm>
            <a:off x="2991028" y="4546363"/>
            <a:ext cx="299103" cy="22219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5C2722A-8F0F-1A52-B496-57287289D095}"/>
              </a:ext>
            </a:extLst>
          </p:cNvPr>
          <p:cNvCxnSpPr>
            <a:cxnSpLocks/>
          </p:cNvCxnSpPr>
          <p:nvPr/>
        </p:nvCxnSpPr>
        <p:spPr>
          <a:xfrm flipV="1">
            <a:off x="3290131" y="3447845"/>
            <a:ext cx="2290630" cy="1098518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C86DC4C-80A3-BC1F-DFE2-B0BE00B4BF4E}"/>
              </a:ext>
            </a:extLst>
          </p:cNvPr>
          <p:cNvCxnSpPr>
            <a:cxnSpLocks/>
          </p:cNvCxnSpPr>
          <p:nvPr/>
        </p:nvCxnSpPr>
        <p:spPr>
          <a:xfrm>
            <a:off x="3290131" y="4768553"/>
            <a:ext cx="2290630" cy="109631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3E5D5545-E96D-5D80-214D-DEDAD3467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761" y="3450048"/>
            <a:ext cx="3809587" cy="2414820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7559A9-EA70-AE30-7140-AE5520249B37}"/>
              </a:ext>
            </a:extLst>
          </p:cNvPr>
          <p:cNvSpPr txBox="1"/>
          <p:nvPr/>
        </p:nvSpPr>
        <p:spPr>
          <a:xfrm>
            <a:off x="5624147" y="4871405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accent2"/>
                </a:solidFill>
              </a:rPr>
              <a:t>Foreground</a:t>
            </a:r>
            <a:endParaRPr lang="ko-KR" altLang="en-US" sz="2400" b="1">
              <a:solidFill>
                <a:schemeClr val="accent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06E18B-84E4-61E4-1F67-9C2B2717CD69}"/>
              </a:ext>
            </a:extLst>
          </p:cNvPr>
          <p:cNvSpPr txBox="1"/>
          <p:nvPr/>
        </p:nvSpPr>
        <p:spPr>
          <a:xfrm>
            <a:off x="7472835" y="3997104"/>
            <a:ext cx="1917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/>
              <a:t>Background</a:t>
            </a:r>
            <a:endParaRPr lang="ko-KR" altLang="en-US" sz="2400" b="1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78B1EDB-1EF4-866E-F67F-0409EFF83FF6}"/>
              </a:ext>
            </a:extLst>
          </p:cNvPr>
          <p:cNvCxnSpPr/>
          <p:nvPr/>
        </p:nvCxnSpPr>
        <p:spPr>
          <a:xfrm flipV="1">
            <a:off x="7699761" y="4546363"/>
            <a:ext cx="2401368" cy="1110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BFBC2C3-089C-AE4D-63C9-FE64E3340511}"/>
              </a:ext>
            </a:extLst>
          </p:cNvPr>
          <p:cNvSpPr txBox="1"/>
          <p:nvPr/>
        </p:nvSpPr>
        <p:spPr>
          <a:xfrm>
            <a:off x="10111648" y="4321636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/>
              <a:t>Edge</a:t>
            </a:r>
            <a:endParaRPr lang="ko-KR" altLang="en-US" sz="2400" b="1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4331E6B-C8FB-8253-2197-48A79389014D}"/>
              </a:ext>
            </a:extLst>
          </p:cNvPr>
          <p:cNvCxnSpPr>
            <a:cxnSpLocks/>
          </p:cNvCxnSpPr>
          <p:nvPr/>
        </p:nvCxnSpPr>
        <p:spPr>
          <a:xfrm flipV="1">
            <a:off x="7485554" y="4546363"/>
            <a:ext cx="2615575" cy="34879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77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4ACFC-9BCF-9E18-1696-62040AA9B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명함 인식 </a:t>
            </a:r>
            <a:r>
              <a:rPr lang="en-US" altLang="ko-KR" dirty="0"/>
              <a:t>-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986230-EB5B-5972-E745-0647EED64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93" y="1260157"/>
            <a:ext cx="11188814" cy="34802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47AABA-72D4-9B37-93F2-C9853B768401}"/>
              </a:ext>
            </a:extLst>
          </p:cNvPr>
          <p:cNvSpPr txBox="1"/>
          <p:nvPr/>
        </p:nvSpPr>
        <p:spPr>
          <a:xfrm>
            <a:off x="126970" y="643224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(1/2)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966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4ACFC-9BCF-9E18-1696-62040AA9B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명함 인식 </a:t>
            </a:r>
            <a:r>
              <a:rPr lang="en-US" altLang="ko-KR" dirty="0"/>
              <a:t>-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B69E00-D668-B9F8-1E4C-F6DA03CF571D}"/>
              </a:ext>
            </a:extLst>
          </p:cNvPr>
          <p:cNvSpPr txBox="1"/>
          <p:nvPr/>
        </p:nvSpPr>
        <p:spPr>
          <a:xfrm>
            <a:off x="126970" y="6432241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(2/2)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D2848B-3808-DF1A-2CBD-FA5792837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88" y="1531250"/>
            <a:ext cx="10982817" cy="324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01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FC07E-E70A-8A55-BA02-A864E262A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명함 인식 </a:t>
            </a:r>
            <a:r>
              <a:rPr lang="en-US" altLang="ko-KR" dirty="0"/>
              <a:t>– </a:t>
            </a:r>
            <a:r>
              <a:rPr lang="ko-KR" altLang="en-US" dirty="0"/>
              <a:t>윤곽선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D4A2C4-A95A-C8C2-61A2-5C2B62B25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전처리</a:t>
            </a:r>
            <a:r>
              <a:rPr lang="ko-KR" altLang="en-US" dirty="0"/>
              <a:t> 된 이미지에 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0A1A74-A14B-15F0-86C4-F82A10608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83" y="2231259"/>
            <a:ext cx="11031417" cy="23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05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4ACFC-9BCF-9E18-1696-62040AA9B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명함 인식 </a:t>
            </a:r>
            <a:r>
              <a:rPr lang="en-US" altLang="ko-KR" dirty="0"/>
              <a:t>– </a:t>
            </a:r>
            <a:r>
              <a:rPr lang="ko-KR" altLang="en-US" dirty="0"/>
              <a:t>다각형 근사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3443D92-2C44-CAFD-1E6F-37C563938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필요 없는 윤곽선을 제외시키고 </a:t>
            </a:r>
            <a:r>
              <a:rPr lang="ko-KR" altLang="en-US" b="1" dirty="0">
                <a:solidFill>
                  <a:schemeClr val="accent2"/>
                </a:solidFill>
              </a:rPr>
              <a:t>최소한의 윤곽점으로 도형을 생성</a:t>
            </a:r>
            <a:r>
              <a:rPr lang="ko-KR" altLang="en-US" dirty="0"/>
              <a:t>하는 것</a:t>
            </a:r>
            <a:endParaRPr lang="en-US" altLang="ko-KR" dirty="0"/>
          </a:p>
          <a:p>
            <a:r>
              <a:rPr lang="en-US" altLang="ko-KR" dirty="0"/>
              <a:t>Douglas-</a:t>
            </a:r>
            <a:r>
              <a:rPr lang="en-US" altLang="ko-KR" dirty="0" err="1"/>
              <a:t>Peucker</a:t>
            </a:r>
            <a:r>
              <a:rPr lang="en-US" altLang="ko-KR" dirty="0"/>
              <a:t> </a:t>
            </a:r>
            <a:r>
              <a:rPr lang="ko-KR" altLang="en-US" dirty="0"/>
              <a:t>알고리즘을 사용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C6F996D-6E63-0BD2-8817-95E44484A304}"/>
              </a:ext>
            </a:extLst>
          </p:cNvPr>
          <p:cNvGrpSpPr/>
          <p:nvPr/>
        </p:nvGrpSpPr>
        <p:grpSpPr>
          <a:xfrm>
            <a:off x="437936" y="3817414"/>
            <a:ext cx="11316127" cy="1971950"/>
            <a:chOff x="358777" y="3429000"/>
            <a:chExt cx="11316127" cy="197195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78389E-2968-B2A9-D2F0-AA7866BA2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777" y="3429000"/>
              <a:ext cx="3639058" cy="195289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D11144A-766D-72EB-8FE8-9EA4A120F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2075" y="3449944"/>
              <a:ext cx="3620005" cy="193384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244D061-5CCC-6D21-F869-ECCFA1BE9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6320" y="3429000"/>
              <a:ext cx="3648584" cy="197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083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68FD11F9-B17D-6307-D6C0-A1B361D1B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57" y="3921931"/>
            <a:ext cx="11059286" cy="18772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004ACFC-9BCF-9E18-1696-62040AA9B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명함 인식 </a:t>
            </a:r>
            <a:r>
              <a:rPr lang="en-US" altLang="ko-KR" dirty="0"/>
              <a:t>– </a:t>
            </a:r>
            <a:r>
              <a:rPr lang="ko-KR" altLang="en-US" dirty="0"/>
              <a:t>다각형 근사</a:t>
            </a:r>
          </a:p>
        </p:txBody>
      </p:sp>
      <p:pic>
        <p:nvPicPr>
          <p:cNvPr id="21" name="내용 개체 틀 20">
            <a:extLst>
              <a:ext uri="{FF2B5EF4-FFF2-40B4-BE49-F238E27FC236}">
                <a16:creationId xmlns:a16="http://schemas.microsoft.com/office/drawing/2014/main" id="{43C0DE98-FE22-C9D6-63E4-2471CC09F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6357" y="1491910"/>
            <a:ext cx="11042239" cy="2334132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556F71F-6E53-8E8E-22B1-ED092E088FAB}"/>
              </a:ext>
            </a:extLst>
          </p:cNvPr>
          <p:cNvSpPr txBox="1"/>
          <p:nvPr/>
        </p:nvSpPr>
        <p:spPr>
          <a:xfrm>
            <a:off x="4698291" y="2021304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4"/>
                </a:solidFill>
              </a:rPr>
              <a:t>FindContours</a:t>
            </a:r>
            <a:r>
              <a:rPr lang="en-US" altLang="ko-KR" dirty="0">
                <a:solidFill>
                  <a:schemeClr val="accent4"/>
                </a:solidFill>
              </a:rPr>
              <a:t>( )</a:t>
            </a:r>
            <a:r>
              <a:rPr lang="ko-KR" altLang="en-US" dirty="0">
                <a:solidFill>
                  <a:schemeClr val="accent4"/>
                </a:solidFill>
              </a:rPr>
              <a:t>를</a:t>
            </a:r>
            <a:r>
              <a:rPr lang="en-US" altLang="ko-KR" dirty="0">
                <a:solidFill>
                  <a:schemeClr val="accent4"/>
                </a:solidFill>
              </a:rPr>
              <a:t> </a:t>
            </a:r>
            <a:r>
              <a:rPr lang="ko-KR" altLang="en-US" dirty="0">
                <a:solidFill>
                  <a:schemeClr val="accent4"/>
                </a:solidFill>
              </a:rPr>
              <a:t>통해 얻은</a:t>
            </a:r>
            <a:r>
              <a:rPr lang="en-US" altLang="ko-KR" dirty="0">
                <a:solidFill>
                  <a:schemeClr val="accent4"/>
                </a:solidFill>
              </a:rPr>
              <a:t> </a:t>
            </a:r>
            <a:r>
              <a:rPr lang="ko-KR" altLang="en-US" dirty="0">
                <a:solidFill>
                  <a:schemeClr val="accent4"/>
                </a:solidFill>
              </a:rPr>
              <a:t>윤곽선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C55ADE-C96F-9D0A-8C1A-4DD974C43867}"/>
              </a:ext>
            </a:extLst>
          </p:cNvPr>
          <p:cNvSpPr txBox="1"/>
          <p:nvPr/>
        </p:nvSpPr>
        <p:spPr>
          <a:xfrm>
            <a:off x="3310649" y="2486525"/>
            <a:ext cx="485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근사치 정확도</a:t>
            </a:r>
            <a:r>
              <a:rPr lang="en-US" altLang="ko-KR" dirty="0">
                <a:solidFill>
                  <a:schemeClr val="accent4"/>
                </a:solidFill>
              </a:rPr>
              <a:t>, Cv2.ArcLength( )</a:t>
            </a:r>
            <a:r>
              <a:rPr lang="ko-KR" altLang="en-US" dirty="0">
                <a:solidFill>
                  <a:schemeClr val="accent4"/>
                </a:solidFill>
              </a:rPr>
              <a:t>를 사용해서 구함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5B5D92-69B0-0271-3CA9-51706F05AFE3}"/>
              </a:ext>
            </a:extLst>
          </p:cNvPr>
          <p:cNvSpPr txBox="1"/>
          <p:nvPr/>
        </p:nvSpPr>
        <p:spPr>
          <a:xfrm>
            <a:off x="4942933" y="3942351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윤곽선의 전체 길이 계산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9FC6E3-E82D-59BC-9285-317AA27938D3}"/>
              </a:ext>
            </a:extLst>
          </p:cNvPr>
          <p:cNvSpPr txBox="1"/>
          <p:nvPr/>
        </p:nvSpPr>
        <p:spPr>
          <a:xfrm>
            <a:off x="4698291" y="4455699"/>
            <a:ext cx="364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4"/>
                </a:solidFill>
              </a:rPr>
              <a:t>FindContours</a:t>
            </a:r>
            <a:r>
              <a:rPr lang="en-US" altLang="ko-KR" dirty="0">
                <a:solidFill>
                  <a:schemeClr val="accent4"/>
                </a:solidFill>
              </a:rPr>
              <a:t>( )</a:t>
            </a:r>
            <a:r>
              <a:rPr lang="ko-KR" altLang="en-US" dirty="0">
                <a:solidFill>
                  <a:schemeClr val="accent4"/>
                </a:solidFill>
              </a:rPr>
              <a:t>를</a:t>
            </a:r>
            <a:r>
              <a:rPr lang="en-US" altLang="ko-KR" dirty="0">
                <a:solidFill>
                  <a:schemeClr val="accent4"/>
                </a:solidFill>
              </a:rPr>
              <a:t> </a:t>
            </a:r>
            <a:r>
              <a:rPr lang="ko-KR" altLang="en-US" dirty="0">
                <a:solidFill>
                  <a:schemeClr val="accent4"/>
                </a:solidFill>
              </a:rPr>
              <a:t>통해 얻은</a:t>
            </a:r>
            <a:r>
              <a:rPr lang="en-US" altLang="ko-KR" dirty="0">
                <a:solidFill>
                  <a:schemeClr val="accent4"/>
                </a:solidFill>
              </a:rPr>
              <a:t> </a:t>
            </a:r>
            <a:r>
              <a:rPr lang="ko-KR" altLang="en-US" dirty="0">
                <a:solidFill>
                  <a:schemeClr val="accent4"/>
                </a:solidFill>
              </a:rPr>
              <a:t>윤곽선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5022E5-6300-80BA-69AD-0CC98CA79350}"/>
              </a:ext>
            </a:extLst>
          </p:cNvPr>
          <p:cNvSpPr txBox="1"/>
          <p:nvPr/>
        </p:nvSpPr>
        <p:spPr>
          <a:xfrm>
            <a:off x="2901575" y="4932952"/>
            <a:ext cx="7000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폐곡선 여부</a:t>
            </a:r>
            <a:r>
              <a:rPr lang="en-US" altLang="ko-KR" dirty="0">
                <a:solidFill>
                  <a:schemeClr val="accent4"/>
                </a:solidFill>
              </a:rPr>
              <a:t>, true</a:t>
            </a:r>
            <a:r>
              <a:rPr lang="ko-KR" altLang="en-US" dirty="0">
                <a:solidFill>
                  <a:schemeClr val="accent4"/>
                </a:solidFill>
              </a:rPr>
              <a:t>면 첫 점과 끝 점을 연결</a:t>
            </a:r>
            <a:r>
              <a:rPr lang="en-US" altLang="ko-KR" dirty="0">
                <a:solidFill>
                  <a:schemeClr val="accent4"/>
                </a:solidFill>
              </a:rPr>
              <a:t>, </a:t>
            </a:r>
            <a:r>
              <a:rPr lang="en-US" altLang="ko-KR" u="sng" dirty="0">
                <a:solidFill>
                  <a:schemeClr val="accent4"/>
                </a:solidFill>
              </a:rPr>
              <a:t>true</a:t>
            </a:r>
            <a:r>
              <a:rPr lang="ko-KR" altLang="en-US" u="sng" dirty="0">
                <a:solidFill>
                  <a:schemeClr val="accent4"/>
                </a:solidFill>
              </a:rPr>
              <a:t>일 경우 연결선의 길이도 포함</a:t>
            </a: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BA9E55DA-5F30-3B22-BD36-5803239AAA29}"/>
              </a:ext>
            </a:extLst>
          </p:cNvPr>
          <p:cNvSpPr/>
          <p:nvPr/>
        </p:nvSpPr>
        <p:spPr>
          <a:xfrm>
            <a:off x="8880397" y="2378400"/>
            <a:ext cx="735835" cy="968293"/>
          </a:xfrm>
          <a:custGeom>
            <a:avLst/>
            <a:gdLst>
              <a:gd name="connsiteX0" fmla="*/ 108426 w 735835"/>
              <a:gd name="connsiteY0" fmla="*/ 390777 h 968293"/>
              <a:gd name="connsiteX1" fmla="*/ 192647 w 735835"/>
              <a:gd name="connsiteY1" fmla="*/ 414840 h 968293"/>
              <a:gd name="connsiteX2" fmla="*/ 204679 w 735835"/>
              <a:gd name="connsiteY2" fmla="*/ 511093 h 968293"/>
              <a:gd name="connsiteX3" fmla="*/ 108426 w 735835"/>
              <a:gd name="connsiteY3" fmla="*/ 679535 h 968293"/>
              <a:gd name="connsiteX4" fmla="*/ 84363 w 735835"/>
              <a:gd name="connsiteY4" fmla="*/ 739693 h 968293"/>
              <a:gd name="connsiteX5" fmla="*/ 96395 w 735835"/>
              <a:gd name="connsiteY5" fmla="*/ 811882 h 968293"/>
              <a:gd name="connsiteX6" fmla="*/ 180616 w 735835"/>
              <a:gd name="connsiteY6" fmla="*/ 884072 h 968293"/>
              <a:gd name="connsiteX7" fmla="*/ 349058 w 735835"/>
              <a:gd name="connsiteY7" fmla="*/ 968293 h 968293"/>
              <a:gd name="connsiteX8" fmla="*/ 469373 w 735835"/>
              <a:gd name="connsiteY8" fmla="*/ 884072 h 968293"/>
              <a:gd name="connsiteX9" fmla="*/ 481405 w 735835"/>
              <a:gd name="connsiteY9" fmla="*/ 823914 h 968293"/>
              <a:gd name="connsiteX10" fmla="*/ 469373 w 735835"/>
              <a:gd name="connsiteY10" fmla="*/ 643440 h 968293"/>
              <a:gd name="connsiteX11" fmla="*/ 493437 w 735835"/>
              <a:gd name="connsiteY11" fmla="*/ 438903 h 968293"/>
              <a:gd name="connsiteX12" fmla="*/ 565626 w 735835"/>
              <a:gd name="connsiteY12" fmla="*/ 414840 h 968293"/>
              <a:gd name="connsiteX13" fmla="*/ 697973 w 735835"/>
              <a:gd name="connsiteY13" fmla="*/ 378745 h 968293"/>
              <a:gd name="connsiteX14" fmla="*/ 734068 w 735835"/>
              <a:gd name="connsiteY14" fmla="*/ 318587 h 968293"/>
              <a:gd name="connsiteX15" fmla="*/ 685942 w 735835"/>
              <a:gd name="connsiteY15" fmla="*/ 150145 h 968293"/>
              <a:gd name="connsiteX16" fmla="*/ 649847 w 735835"/>
              <a:gd name="connsiteY16" fmla="*/ 126082 h 968293"/>
              <a:gd name="connsiteX17" fmla="*/ 433279 w 735835"/>
              <a:gd name="connsiteY17" fmla="*/ 150145 h 968293"/>
              <a:gd name="connsiteX18" fmla="*/ 397184 w 735835"/>
              <a:gd name="connsiteY18" fmla="*/ 162177 h 968293"/>
              <a:gd name="connsiteX19" fmla="*/ 337026 w 735835"/>
              <a:gd name="connsiteY19" fmla="*/ 114051 h 968293"/>
              <a:gd name="connsiteX20" fmla="*/ 324995 w 735835"/>
              <a:gd name="connsiteY20" fmla="*/ 77956 h 968293"/>
              <a:gd name="connsiteX21" fmla="*/ 24205 w 735835"/>
              <a:gd name="connsiteY21" fmla="*/ 41861 h 968293"/>
              <a:gd name="connsiteX22" fmla="*/ 12173 w 735835"/>
              <a:gd name="connsiteY22" fmla="*/ 102019 h 968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35835" h="968293">
                <a:moveTo>
                  <a:pt x="108426" y="390777"/>
                </a:moveTo>
                <a:cubicBezTo>
                  <a:pt x="136500" y="398798"/>
                  <a:pt x="174408" y="392041"/>
                  <a:pt x="192647" y="414840"/>
                </a:cubicBezTo>
                <a:cubicBezTo>
                  <a:pt x="212846" y="440089"/>
                  <a:pt x="209252" y="479084"/>
                  <a:pt x="204679" y="511093"/>
                </a:cubicBezTo>
                <a:cubicBezTo>
                  <a:pt x="200561" y="539920"/>
                  <a:pt x="114076" y="669042"/>
                  <a:pt x="108426" y="679535"/>
                </a:cubicBezTo>
                <a:cubicBezTo>
                  <a:pt x="98187" y="698551"/>
                  <a:pt x="92384" y="719640"/>
                  <a:pt x="84363" y="739693"/>
                </a:cubicBezTo>
                <a:cubicBezTo>
                  <a:pt x="88374" y="763756"/>
                  <a:pt x="82863" y="791584"/>
                  <a:pt x="96395" y="811882"/>
                </a:cubicBezTo>
                <a:cubicBezTo>
                  <a:pt x="116905" y="842647"/>
                  <a:pt x="149851" y="863562"/>
                  <a:pt x="180616" y="884072"/>
                </a:cubicBezTo>
                <a:cubicBezTo>
                  <a:pt x="271919" y="944941"/>
                  <a:pt x="278459" y="944759"/>
                  <a:pt x="349058" y="968293"/>
                </a:cubicBezTo>
                <a:cubicBezTo>
                  <a:pt x="375694" y="952311"/>
                  <a:pt x="451947" y="910212"/>
                  <a:pt x="469373" y="884072"/>
                </a:cubicBezTo>
                <a:cubicBezTo>
                  <a:pt x="480716" y="867057"/>
                  <a:pt x="477394" y="843967"/>
                  <a:pt x="481405" y="823914"/>
                </a:cubicBezTo>
                <a:cubicBezTo>
                  <a:pt x="477394" y="763756"/>
                  <a:pt x="477900" y="703126"/>
                  <a:pt x="469373" y="643440"/>
                </a:cubicBezTo>
                <a:cubicBezTo>
                  <a:pt x="454577" y="539870"/>
                  <a:pt x="392018" y="570747"/>
                  <a:pt x="493437" y="438903"/>
                </a:cubicBezTo>
                <a:cubicBezTo>
                  <a:pt x="508902" y="418798"/>
                  <a:pt x="541155" y="421514"/>
                  <a:pt x="565626" y="414840"/>
                </a:cubicBezTo>
                <a:cubicBezTo>
                  <a:pt x="752668" y="363829"/>
                  <a:pt x="479854" y="451454"/>
                  <a:pt x="697973" y="378745"/>
                </a:cubicBezTo>
                <a:cubicBezTo>
                  <a:pt x="710005" y="358692"/>
                  <a:pt x="732695" y="341932"/>
                  <a:pt x="734068" y="318587"/>
                </a:cubicBezTo>
                <a:cubicBezTo>
                  <a:pt x="738812" y="237941"/>
                  <a:pt x="737373" y="191290"/>
                  <a:pt x="685942" y="150145"/>
                </a:cubicBezTo>
                <a:cubicBezTo>
                  <a:pt x="674651" y="141112"/>
                  <a:pt x="661879" y="134103"/>
                  <a:pt x="649847" y="126082"/>
                </a:cubicBezTo>
                <a:cubicBezTo>
                  <a:pt x="577658" y="134103"/>
                  <a:pt x="505183" y="139873"/>
                  <a:pt x="433279" y="150145"/>
                </a:cubicBezTo>
                <a:cubicBezTo>
                  <a:pt x="420724" y="151939"/>
                  <a:pt x="409059" y="166630"/>
                  <a:pt x="397184" y="162177"/>
                </a:cubicBezTo>
                <a:cubicBezTo>
                  <a:pt x="373139" y="153160"/>
                  <a:pt x="357079" y="130093"/>
                  <a:pt x="337026" y="114051"/>
                </a:cubicBezTo>
                <a:cubicBezTo>
                  <a:pt x="333016" y="102019"/>
                  <a:pt x="328479" y="90150"/>
                  <a:pt x="324995" y="77956"/>
                </a:cubicBezTo>
                <a:cubicBezTo>
                  <a:pt x="284602" y="-63421"/>
                  <a:pt x="358588" y="27929"/>
                  <a:pt x="24205" y="41861"/>
                </a:cubicBezTo>
                <a:cubicBezTo>
                  <a:pt x="-4832" y="85418"/>
                  <a:pt x="-6325" y="65022"/>
                  <a:pt x="12173" y="102019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CF32E75D-1064-4ED6-8770-67EF6F2BF93D}"/>
              </a:ext>
            </a:extLst>
          </p:cNvPr>
          <p:cNvSpPr/>
          <p:nvPr/>
        </p:nvSpPr>
        <p:spPr>
          <a:xfrm>
            <a:off x="10368155" y="2376513"/>
            <a:ext cx="735835" cy="968293"/>
          </a:xfrm>
          <a:custGeom>
            <a:avLst/>
            <a:gdLst>
              <a:gd name="connsiteX0" fmla="*/ 108426 w 735835"/>
              <a:gd name="connsiteY0" fmla="*/ 390777 h 968293"/>
              <a:gd name="connsiteX1" fmla="*/ 192647 w 735835"/>
              <a:gd name="connsiteY1" fmla="*/ 414840 h 968293"/>
              <a:gd name="connsiteX2" fmla="*/ 204679 w 735835"/>
              <a:gd name="connsiteY2" fmla="*/ 511093 h 968293"/>
              <a:gd name="connsiteX3" fmla="*/ 108426 w 735835"/>
              <a:gd name="connsiteY3" fmla="*/ 679535 h 968293"/>
              <a:gd name="connsiteX4" fmla="*/ 84363 w 735835"/>
              <a:gd name="connsiteY4" fmla="*/ 739693 h 968293"/>
              <a:gd name="connsiteX5" fmla="*/ 96395 w 735835"/>
              <a:gd name="connsiteY5" fmla="*/ 811882 h 968293"/>
              <a:gd name="connsiteX6" fmla="*/ 180616 w 735835"/>
              <a:gd name="connsiteY6" fmla="*/ 884072 h 968293"/>
              <a:gd name="connsiteX7" fmla="*/ 349058 w 735835"/>
              <a:gd name="connsiteY7" fmla="*/ 968293 h 968293"/>
              <a:gd name="connsiteX8" fmla="*/ 469373 w 735835"/>
              <a:gd name="connsiteY8" fmla="*/ 884072 h 968293"/>
              <a:gd name="connsiteX9" fmla="*/ 481405 w 735835"/>
              <a:gd name="connsiteY9" fmla="*/ 823914 h 968293"/>
              <a:gd name="connsiteX10" fmla="*/ 469373 w 735835"/>
              <a:gd name="connsiteY10" fmla="*/ 643440 h 968293"/>
              <a:gd name="connsiteX11" fmla="*/ 493437 w 735835"/>
              <a:gd name="connsiteY11" fmla="*/ 438903 h 968293"/>
              <a:gd name="connsiteX12" fmla="*/ 565626 w 735835"/>
              <a:gd name="connsiteY12" fmla="*/ 414840 h 968293"/>
              <a:gd name="connsiteX13" fmla="*/ 697973 w 735835"/>
              <a:gd name="connsiteY13" fmla="*/ 378745 h 968293"/>
              <a:gd name="connsiteX14" fmla="*/ 734068 w 735835"/>
              <a:gd name="connsiteY14" fmla="*/ 318587 h 968293"/>
              <a:gd name="connsiteX15" fmla="*/ 685942 w 735835"/>
              <a:gd name="connsiteY15" fmla="*/ 150145 h 968293"/>
              <a:gd name="connsiteX16" fmla="*/ 649847 w 735835"/>
              <a:gd name="connsiteY16" fmla="*/ 126082 h 968293"/>
              <a:gd name="connsiteX17" fmla="*/ 433279 w 735835"/>
              <a:gd name="connsiteY17" fmla="*/ 150145 h 968293"/>
              <a:gd name="connsiteX18" fmla="*/ 397184 w 735835"/>
              <a:gd name="connsiteY18" fmla="*/ 162177 h 968293"/>
              <a:gd name="connsiteX19" fmla="*/ 337026 w 735835"/>
              <a:gd name="connsiteY19" fmla="*/ 114051 h 968293"/>
              <a:gd name="connsiteX20" fmla="*/ 324995 w 735835"/>
              <a:gd name="connsiteY20" fmla="*/ 77956 h 968293"/>
              <a:gd name="connsiteX21" fmla="*/ 24205 w 735835"/>
              <a:gd name="connsiteY21" fmla="*/ 41861 h 968293"/>
              <a:gd name="connsiteX22" fmla="*/ 12173 w 735835"/>
              <a:gd name="connsiteY22" fmla="*/ 102019 h 968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35835" h="968293">
                <a:moveTo>
                  <a:pt x="108426" y="390777"/>
                </a:moveTo>
                <a:cubicBezTo>
                  <a:pt x="136500" y="398798"/>
                  <a:pt x="174408" y="392041"/>
                  <a:pt x="192647" y="414840"/>
                </a:cubicBezTo>
                <a:cubicBezTo>
                  <a:pt x="212846" y="440089"/>
                  <a:pt x="209252" y="479084"/>
                  <a:pt x="204679" y="511093"/>
                </a:cubicBezTo>
                <a:cubicBezTo>
                  <a:pt x="200561" y="539920"/>
                  <a:pt x="114076" y="669042"/>
                  <a:pt x="108426" y="679535"/>
                </a:cubicBezTo>
                <a:cubicBezTo>
                  <a:pt x="98187" y="698551"/>
                  <a:pt x="92384" y="719640"/>
                  <a:pt x="84363" y="739693"/>
                </a:cubicBezTo>
                <a:cubicBezTo>
                  <a:pt x="88374" y="763756"/>
                  <a:pt x="82863" y="791584"/>
                  <a:pt x="96395" y="811882"/>
                </a:cubicBezTo>
                <a:cubicBezTo>
                  <a:pt x="116905" y="842647"/>
                  <a:pt x="149851" y="863562"/>
                  <a:pt x="180616" y="884072"/>
                </a:cubicBezTo>
                <a:cubicBezTo>
                  <a:pt x="271919" y="944941"/>
                  <a:pt x="278459" y="944759"/>
                  <a:pt x="349058" y="968293"/>
                </a:cubicBezTo>
                <a:cubicBezTo>
                  <a:pt x="375694" y="952311"/>
                  <a:pt x="451947" y="910212"/>
                  <a:pt x="469373" y="884072"/>
                </a:cubicBezTo>
                <a:cubicBezTo>
                  <a:pt x="480716" y="867057"/>
                  <a:pt x="477394" y="843967"/>
                  <a:pt x="481405" y="823914"/>
                </a:cubicBezTo>
                <a:cubicBezTo>
                  <a:pt x="477394" y="763756"/>
                  <a:pt x="477900" y="703126"/>
                  <a:pt x="469373" y="643440"/>
                </a:cubicBezTo>
                <a:cubicBezTo>
                  <a:pt x="454577" y="539870"/>
                  <a:pt x="392018" y="570747"/>
                  <a:pt x="493437" y="438903"/>
                </a:cubicBezTo>
                <a:cubicBezTo>
                  <a:pt x="508902" y="418798"/>
                  <a:pt x="541155" y="421514"/>
                  <a:pt x="565626" y="414840"/>
                </a:cubicBezTo>
                <a:cubicBezTo>
                  <a:pt x="752668" y="363829"/>
                  <a:pt x="479854" y="451454"/>
                  <a:pt x="697973" y="378745"/>
                </a:cubicBezTo>
                <a:cubicBezTo>
                  <a:pt x="710005" y="358692"/>
                  <a:pt x="732695" y="341932"/>
                  <a:pt x="734068" y="318587"/>
                </a:cubicBezTo>
                <a:cubicBezTo>
                  <a:pt x="738812" y="237941"/>
                  <a:pt x="737373" y="191290"/>
                  <a:pt x="685942" y="150145"/>
                </a:cubicBezTo>
                <a:cubicBezTo>
                  <a:pt x="674651" y="141112"/>
                  <a:pt x="661879" y="134103"/>
                  <a:pt x="649847" y="126082"/>
                </a:cubicBezTo>
                <a:cubicBezTo>
                  <a:pt x="577658" y="134103"/>
                  <a:pt x="505183" y="139873"/>
                  <a:pt x="433279" y="150145"/>
                </a:cubicBezTo>
                <a:cubicBezTo>
                  <a:pt x="420724" y="151939"/>
                  <a:pt x="409059" y="166630"/>
                  <a:pt x="397184" y="162177"/>
                </a:cubicBezTo>
                <a:cubicBezTo>
                  <a:pt x="373139" y="153160"/>
                  <a:pt x="357079" y="130093"/>
                  <a:pt x="337026" y="114051"/>
                </a:cubicBezTo>
                <a:cubicBezTo>
                  <a:pt x="333016" y="102019"/>
                  <a:pt x="328479" y="90150"/>
                  <a:pt x="324995" y="77956"/>
                </a:cubicBezTo>
                <a:cubicBezTo>
                  <a:pt x="284602" y="-63421"/>
                  <a:pt x="358588" y="27929"/>
                  <a:pt x="24205" y="41861"/>
                </a:cubicBezTo>
                <a:cubicBezTo>
                  <a:pt x="-4832" y="85418"/>
                  <a:pt x="-6325" y="65022"/>
                  <a:pt x="12173" y="102019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3035AC-596E-4C17-EA6D-9B9978A5CD57}"/>
              </a:ext>
            </a:extLst>
          </p:cNvPr>
          <p:cNvSpPr txBox="1"/>
          <p:nvPr/>
        </p:nvSpPr>
        <p:spPr>
          <a:xfrm>
            <a:off x="8880397" y="1991899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true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8C3B46-4608-A304-2621-C457B9DFCF0A}"/>
              </a:ext>
            </a:extLst>
          </p:cNvPr>
          <p:cNvSpPr txBox="1"/>
          <p:nvPr/>
        </p:nvSpPr>
        <p:spPr>
          <a:xfrm>
            <a:off x="10368155" y="2013079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false</a:t>
            </a:r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78E0BF4-3A8D-A6F2-5EBD-D97497D0F4E6}"/>
              </a:ext>
            </a:extLst>
          </p:cNvPr>
          <p:cNvCxnSpPr>
            <a:cxnSpLocks/>
            <a:stCxn id="29" idx="22"/>
            <a:endCxn id="29" idx="0"/>
          </p:cNvCxnSpPr>
          <p:nvPr/>
        </p:nvCxnSpPr>
        <p:spPr>
          <a:xfrm>
            <a:off x="8892570" y="2480419"/>
            <a:ext cx="96253" cy="28875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46F75E9-D61D-AA71-74A9-B46032B1F39D}"/>
              </a:ext>
            </a:extLst>
          </p:cNvPr>
          <p:cNvSpPr txBox="1"/>
          <p:nvPr/>
        </p:nvSpPr>
        <p:spPr>
          <a:xfrm>
            <a:off x="2774527" y="2971617"/>
            <a:ext cx="384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</a:rPr>
              <a:t>폐곡선 여부</a:t>
            </a:r>
            <a:r>
              <a:rPr lang="en-US" altLang="ko-KR" dirty="0">
                <a:solidFill>
                  <a:schemeClr val="accent4"/>
                </a:solidFill>
              </a:rPr>
              <a:t>, true</a:t>
            </a:r>
            <a:r>
              <a:rPr lang="ko-KR" altLang="en-US" dirty="0">
                <a:solidFill>
                  <a:schemeClr val="accent4"/>
                </a:solidFill>
              </a:rPr>
              <a:t>면 첫 점과 끝 점을 연결</a:t>
            </a:r>
          </a:p>
        </p:txBody>
      </p:sp>
    </p:spTree>
    <p:extLst>
      <p:ext uri="{BB962C8B-B14F-4D97-AF65-F5344CB8AC3E}">
        <p14:creationId xmlns:p14="http://schemas.microsoft.com/office/powerpoint/2010/main" val="1617574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14BAA-7B57-88E7-42DD-50DA9CFEB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명함 인식 </a:t>
            </a:r>
            <a:r>
              <a:rPr lang="en-US" altLang="ko-KR" dirty="0"/>
              <a:t>– </a:t>
            </a:r>
            <a:r>
              <a:rPr lang="ko-KR" altLang="en-US" dirty="0"/>
              <a:t>사각형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9705ED-1616-AE9B-7674-027D6F222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다각형 근사를 활용하여 사각형을 판별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495577-76B2-F799-21B6-4D8B9DAE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5" y="1991147"/>
            <a:ext cx="11032958" cy="325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35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14BAA-7B57-88E7-42DD-50DA9CFEB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명함 인식 </a:t>
            </a:r>
            <a:r>
              <a:rPr lang="en-US" altLang="ko-KR" dirty="0"/>
              <a:t>– </a:t>
            </a:r>
            <a:r>
              <a:rPr lang="ko-KR" altLang="en-US" dirty="0"/>
              <a:t>사각형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9705ED-1616-AE9B-7674-027D6F222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다각형 근사로 얻은 다각형이 사각형인지 판별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0F63E0-BABD-C148-DA21-B928B6751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08" y="2172484"/>
            <a:ext cx="11566584" cy="314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67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14BAA-7B57-88E7-42DD-50DA9CFEB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명함 인식 </a:t>
            </a:r>
            <a:r>
              <a:rPr lang="en-US" altLang="ko-KR" dirty="0"/>
              <a:t>– </a:t>
            </a:r>
            <a:r>
              <a:rPr lang="ko-KR" altLang="en-US" dirty="0"/>
              <a:t>사각형 검출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B46D24-62D7-64E8-2165-C080DE855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58" y="957611"/>
            <a:ext cx="9345144" cy="49427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1283C0-9D35-790A-BFF5-86338C338571}"/>
              </a:ext>
            </a:extLst>
          </p:cNvPr>
          <p:cNvSpPr txBox="1"/>
          <p:nvPr/>
        </p:nvSpPr>
        <p:spPr>
          <a:xfrm>
            <a:off x="7104162" y="4307304"/>
            <a:ext cx="3974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모든 조건에 부합하면 사각형으로 인정</a:t>
            </a:r>
          </a:p>
        </p:txBody>
      </p:sp>
    </p:spTree>
    <p:extLst>
      <p:ext uri="{BB962C8B-B14F-4D97-AF65-F5344CB8AC3E}">
        <p14:creationId xmlns:p14="http://schemas.microsoft.com/office/powerpoint/2010/main" val="1552034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20165-8868-BDAD-0800-F9C5CFC8E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명함 인식 </a:t>
            </a:r>
            <a:r>
              <a:rPr lang="en-US" altLang="ko-KR" dirty="0"/>
              <a:t>– </a:t>
            </a:r>
            <a:r>
              <a:rPr lang="ko-KR" altLang="en-US" dirty="0"/>
              <a:t>사각형 그리기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B5380A-2D36-AB46-F69A-22596F553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점 </a:t>
            </a:r>
            <a:r>
              <a:rPr lang="en-US" altLang="ko-KR" dirty="0"/>
              <a:t>4</a:t>
            </a:r>
            <a:r>
              <a:rPr lang="ko-KR" altLang="en-US" dirty="0"/>
              <a:t>개를 이어서 사각형을 그려주는 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CDC0EB-0B50-B42F-715A-478376D47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12" y="2033773"/>
            <a:ext cx="11231575" cy="279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92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4E858-33C4-8C16-BF98-98951E4F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명함 인식 </a:t>
            </a:r>
            <a:r>
              <a:rPr lang="en-US" altLang="ko-KR" dirty="0"/>
              <a:t>– </a:t>
            </a:r>
            <a:r>
              <a:rPr lang="ko-KR" altLang="en-US" dirty="0"/>
              <a:t>사각형 그리기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36B3BC-4A93-B9D7-6BF6-652AED6B7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검출 결과에 따라 노랑색으로 그려진 사각형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EFABCA-2C5E-6649-DFE6-EDADAF5A8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29" y="2286910"/>
            <a:ext cx="6967130" cy="3319806"/>
          </a:xfrm>
          <a:prstGeom prst="rect">
            <a:avLst/>
          </a:prstGeom>
        </p:spPr>
      </p:pic>
      <p:pic>
        <p:nvPicPr>
          <p:cNvPr id="5" name="내용 개체 틀 7">
            <a:extLst>
              <a:ext uri="{FF2B5EF4-FFF2-40B4-BE49-F238E27FC236}">
                <a16:creationId xmlns:a16="http://schemas.microsoft.com/office/drawing/2014/main" id="{FFEC2342-0FF8-9A2B-7513-610CC96D8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096" y="2496580"/>
            <a:ext cx="3462272" cy="256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45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FDB766-4207-30FC-64D5-C7A05335C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가장 자리</a:t>
            </a:r>
            <a:r>
              <a:rPr lang="en-US" altLang="ko-KR"/>
              <a:t>(Edge)</a:t>
            </a:r>
            <a:r>
              <a:rPr lang="ko-KR" altLang="en-US"/>
              <a:t> 검출 알고리즘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B441C3-7341-8C31-F769-91DE80A9A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>
                <a:solidFill>
                  <a:schemeClr val="accent2"/>
                </a:solidFill>
              </a:rPr>
              <a:t>Sobel derivative </a:t>
            </a:r>
            <a:r>
              <a:rPr lang="en-US" altLang="ko-KR"/>
              <a:t>: </a:t>
            </a:r>
            <a:r>
              <a:rPr lang="ko-KR" altLang="en-US"/>
              <a:t>소벨 미분</a:t>
            </a:r>
            <a:endParaRPr lang="en-US" altLang="ko-KR"/>
          </a:p>
          <a:p>
            <a:r>
              <a:rPr lang="en-US" altLang="ko-KR" b="1">
                <a:solidFill>
                  <a:schemeClr val="accent2"/>
                </a:solidFill>
              </a:rPr>
              <a:t>Scharr filter </a:t>
            </a:r>
            <a:r>
              <a:rPr lang="en-US" altLang="ko-KR"/>
              <a:t>: </a:t>
            </a:r>
            <a:r>
              <a:rPr lang="ko-KR" altLang="en-US"/>
              <a:t>샤를 필터</a:t>
            </a:r>
            <a:endParaRPr lang="en-US" altLang="ko-KR"/>
          </a:p>
          <a:p>
            <a:r>
              <a:rPr lang="en-US" altLang="ko-KR" b="1">
                <a:solidFill>
                  <a:schemeClr val="accent2"/>
                </a:solidFill>
              </a:rPr>
              <a:t>Laplacian</a:t>
            </a:r>
            <a:r>
              <a:rPr lang="en-US" altLang="ko-KR"/>
              <a:t> :</a:t>
            </a:r>
            <a:r>
              <a:rPr lang="ko-KR" altLang="en-US"/>
              <a:t> 라플라시안</a:t>
            </a:r>
            <a:endParaRPr lang="en-US" altLang="ko-KR"/>
          </a:p>
          <a:p>
            <a:r>
              <a:rPr lang="en-US" altLang="ko-KR" b="1">
                <a:solidFill>
                  <a:schemeClr val="accent2"/>
                </a:solidFill>
              </a:rPr>
              <a:t>Canny Edge </a:t>
            </a:r>
            <a:r>
              <a:rPr lang="en-US" altLang="ko-KR"/>
              <a:t>: </a:t>
            </a:r>
            <a:r>
              <a:rPr lang="ko-KR" altLang="en-US"/>
              <a:t>캐니 엣지</a:t>
            </a:r>
          </a:p>
        </p:txBody>
      </p:sp>
    </p:spTree>
    <p:extLst>
      <p:ext uri="{BB962C8B-B14F-4D97-AF65-F5344CB8AC3E}">
        <p14:creationId xmlns:p14="http://schemas.microsoft.com/office/powerpoint/2010/main" val="6107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89072-5C2B-0D8B-459C-EF0C5AA8C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명함 인식 </a:t>
            </a:r>
            <a:r>
              <a:rPr lang="en-US" altLang="ko-KR" dirty="0"/>
              <a:t>– </a:t>
            </a:r>
            <a:r>
              <a:rPr lang="ko-KR" altLang="en-US" dirty="0"/>
              <a:t>원근 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2018E8-E77F-FF3C-313C-00DD4BDD4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8636"/>
            <a:ext cx="10515600" cy="2256455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원근 변환이란 사선으로 사물을 바라보는 상태의 이미지를 정면에서 바라보는 이미지로 변환 시키는 것</a:t>
            </a:r>
            <a:endParaRPr lang="en-US" altLang="ko-KR" dirty="0"/>
          </a:p>
          <a:p>
            <a:r>
              <a:rPr lang="ko-KR" altLang="en-US" dirty="0"/>
              <a:t>무게 중심점</a:t>
            </a:r>
            <a:r>
              <a:rPr lang="en-US" altLang="ko-KR" dirty="0"/>
              <a:t>(Moment)</a:t>
            </a:r>
            <a:r>
              <a:rPr lang="ko-KR" altLang="en-US" dirty="0"/>
              <a:t>을 계산하고 각 모서리와의 거리를 균등하게 변형</a:t>
            </a:r>
          </a:p>
        </p:txBody>
      </p:sp>
      <p:pic>
        <p:nvPicPr>
          <p:cNvPr id="1026" name="Picture 2" descr="4 Point OpenCV getPerspective Transform Example - PyImageSearch">
            <a:extLst>
              <a:ext uri="{FF2B5EF4-FFF2-40B4-BE49-F238E27FC236}">
                <a16:creationId xmlns:a16="http://schemas.microsoft.com/office/drawing/2014/main" id="{EED80D9D-3C33-3845-C014-D270582E4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537" y="3643919"/>
            <a:ext cx="3709737" cy="242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891F00-5015-88F3-788C-DE110BA21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840" y="3131367"/>
            <a:ext cx="4932394" cy="314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21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89072-5C2B-0D8B-459C-EF0C5AA8C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명함 인식 </a:t>
            </a:r>
            <a:r>
              <a:rPr lang="en-US" altLang="ko-KR" dirty="0"/>
              <a:t>– </a:t>
            </a:r>
            <a:r>
              <a:rPr lang="ko-KR" altLang="en-US" dirty="0"/>
              <a:t>원근 변환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AE56FEB-C6DA-5DA2-4B2E-1D434472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1977" y="956776"/>
            <a:ext cx="8186560" cy="52724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EE812B-923F-935C-18B1-B69C32E5BEEC}"/>
              </a:ext>
            </a:extLst>
          </p:cNvPr>
          <p:cNvSpPr txBox="1"/>
          <p:nvPr/>
        </p:nvSpPr>
        <p:spPr>
          <a:xfrm>
            <a:off x="126970" y="643224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(1/2)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8320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89072-5C2B-0D8B-459C-EF0C5AA8C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명함 인식 </a:t>
            </a:r>
            <a:r>
              <a:rPr lang="en-US" altLang="ko-KR" dirty="0"/>
              <a:t>– </a:t>
            </a:r>
            <a:r>
              <a:rPr lang="ko-KR" altLang="en-US" dirty="0"/>
              <a:t>원근 변환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C894FA4-29EA-A4A2-E237-44E6616A9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1832" y="1408792"/>
            <a:ext cx="10267578" cy="404041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19E1E2-F433-9CC3-3B79-E8F59EB5BF51}"/>
              </a:ext>
            </a:extLst>
          </p:cNvPr>
          <p:cNvSpPr txBox="1"/>
          <p:nvPr/>
        </p:nvSpPr>
        <p:spPr>
          <a:xfrm>
            <a:off x="126970" y="6432241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(2/2)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297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5C57B-FFC5-5EB1-7F04-7D8EF8341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명함 인식 </a:t>
            </a:r>
            <a:r>
              <a:rPr lang="en-US" altLang="ko-KR" dirty="0"/>
              <a:t>– </a:t>
            </a:r>
            <a:r>
              <a:rPr lang="ko-KR" altLang="en-US" dirty="0"/>
              <a:t>문자열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5EF02A-9BC4-2A4C-81BE-845625B1A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Tesseract</a:t>
            </a:r>
            <a:r>
              <a:rPr lang="ko-KR" altLang="en-US" dirty="0"/>
              <a:t>의 </a:t>
            </a:r>
            <a:r>
              <a:rPr lang="en-US" altLang="ko-KR" dirty="0"/>
              <a:t>LSTM(</a:t>
            </a:r>
            <a:r>
              <a:rPr lang="ko-KR" altLang="en-US" dirty="0"/>
              <a:t>인공신경망의 한 종류</a:t>
            </a:r>
            <a:r>
              <a:rPr lang="en-US" altLang="ko-KR" dirty="0"/>
              <a:t>) </a:t>
            </a:r>
            <a:r>
              <a:rPr lang="ko-KR" altLang="en-US" dirty="0"/>
              <a:t>엔진을 사용하여 문자열 검출</a:t>
            </a:r>
            <a:endParaRPr lang="en-US" altLang="ko-KR" dirty="0"/>
          </a:p>
          <a:p>
            <a:pPr lvl="1"/>
            <a:r>
              <a:rPr lang="en-US" altLang="ko-KR" dirty="0" err="1"/>
              <a:t>EngineMode.Default</a:t>
            </a:r>
            <a:r>
              <a:rPr lang="en-US" altLang="ko-KR" dirty="0"/>
              <a:t> : </a:t>
            </a:r>
            <a:r>
              <a:rPr lang="ko-KR" altLang="en-US" dirty="0"/>
              <a:t>기본 </a:t>
            </a:r>
            <a:r>
              <a:rPr lang="en-US" altLang="ko-KR" dirty="0"/>
              <a:t>OCR </a:t>
            </a:r>
            <a:r>
              <a:rPr lang="ko-KR" altLang="en-US" dirty="0"/>
              <a:t>엔진</a:t>
            </a:r>
            <a:endParaRPr lang="en-US" altLang="ko-KR" dirty="0"/>
          </a:p>
          <a:p>
            <a:pPr lvl="1"/>
            <a:r>
              <a:rPr lang="en-US" altLang="ko-KR" dirty="0" err="1"/>
              <a:t>EngineMode.LstmOnly</a:t>
            </a:r>
            <a:r>
              <a:rPr lang="en-US" altLang="ko-KR" dirty="0"/>
              <a:t> : LSTM </a:t>
            </a:r>
            <a:r>
              <a:rPr lang="ko-KR" altLang="en-US" dirty="0"/>
              <a:t>엔진</a:t>
            </a:r>
            <a:endParaRPr lang="en-US" altLang="ko-KR" dirty="0"/>
          </a:p>
          <a:p>
            <a:pPr lvl="1"/>
            <a:r>
              <a:rPr lang="en-US" altLang="ko-KR" dirty="0" err="1"/>
              <a:t>EngineMode.TesseractOnly</a:t>
            </a:r>
            <a:r>
              <a:rPr lang="en-US" altLang="ko-KR" dirty="0"/>
              <a:t> : </a:t>
            </a:r>
            <a:r>
              <a:rPr lang="ko-KR" altLang="en-US" dirty="0"/>
              <a:t>레거시 엔진</a:t>
            </a:r>
            <a:endParaRPr lang="en-US" altLang="ko-KR" dirty="0"/>
          </a:p>
          <a:p>
            <a:pPr lvl="1"/>
            <a:r>
              <a:rPr lang="en-US" altLang="ko-KR" dirty="0" err="1"/>
              <a:t>EngineMode.TesseractAndLstm</a:t>
            </a:r>
            <a:r>
              <a:rPr lang="en-US" altLang="ko-KR" dirty="0"/>
              <a:t> : </a:t>
            </a:r>
            <a:r>
              <a:rPr lang="ko-KR" altLang="en-US" dirty="0"/>
              <a:t>레거시 </a:t>
            </a:r>
            <a:r>
              <a:rPr lang="en-US" altLang="ko-KR" dirty="0"/>
              <a:t>+ LSTM</a:t>
            </a:r>
          </a:p>
          <a:p>
            <a:pPr lvl="1"/>
            <a:endParaRPr lang="en-US" altLang="ko-KR" dirty="0"/>
          </a:p>
        </p:txBody>
      </p:sp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860D3F16-0E9C-5619-0601-FB3BA05966C6}"/>
              </a:ext>
            </a:extLst>
          </p:cNvPr>
          <p:cNvSpPr txBox="1"/>
          <p:nvPr/>
        </p:nvSpPr>
        <p:spPr>
          <a:xfrm>
            <a:off x="1033396" y="5169271"/>
            <a:ext cx="5062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LSTM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r>
              <a:rPr lang="en-US" altLang="ko-KR" dirty="0">
                <a:hlinkClick r:id="rId2"/>
              </a:rPr>
              <a:t>https://kr.mathworks.com/discovery/lstm.html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1845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5C57B-FFC5-5EB1-7F04-7D8EF8341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명함 인식 </a:t>
            </a:r>
            <a:r>
              <a:rPr lang="en-US" altLang="ko-KR" dirty="0"/>
              <a:t>– </a:t>
            </a:r>
            <a:r>
              <a:rPr lang="ko-KR" altLang="en-US" dirty="0"/>
              <a:t>문자열 검출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40190B3-2C0F-360B-D493-2F1899314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864" y="1041813"/>
            <a:ext cx="10001362" cy="4774373"/>
          </a:xfrm>
        </p:spPr>
      </p:pic>
    </p:spTree>
    <p:extLst>
      <p:ext uri="{BB962C8B-B14F-4D97-AF65-F5344CB8AC3E}">
        <p14:creationId xmlns:p14="http://schemas.microsoft.com/office/powerpoint/2010/main" val="992283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EFC300-EDCC-B7ED-D84A-B3C942C01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EE1C808-1582-5222-E3C0-C0BA5702F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4151" y="1111854"/>
            <a:ext cx="3753910" cy="44863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98F478-08FC-BB01-AF60-D74870932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83" y="1352572"/>
            <a:ext cx="6961321" cy="40049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8E07BD-B4B3-F5FE-3A6F-A2A38B476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443" y="3044659"/>
            <a:ext cx="3926884" cy="290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22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8D327C-3FF4-C950-B997-D1316194E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가장 자리를 검출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98FE4F-A76D-2495-3210-F2B6B7FE8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8636"/>
            <a:ext cx="10515600" cy="1414505"/>
          </a:xfrm>
        </p:spPr>
        <p:txBody>
          <a:bodyPr>
            <a:normAutofit fontScale="92500"/>
          </a:bodyPr>
          <a:lstStyle/>
          <a:p>
            <a:r>
              <a:rPr lang="ko-KR" altLang="en-US" sz="3200" dirty="0"/>
              <a:t>영상처리를 진행하는데 있어 </a:t>
            </a:r>
            <a:r>
              <a:rPr lang="ko-KR" altLang="en-US" sz="3200" b="1" dirty="0" err="1">
                <a:solidFill>
                  <a:schemeClr val="accent2"/>
                </a:solidFill>
              </a:rPr>
              <a:t>연산량을</a:t>
            </a:r>
            <a:r>
              <a:rPr lang="ko-KR" altLang="en-US" sz="3200" b="1" dirty="0">
                <a:solidFill>
                  <a:schemeClr val="accent2"/>
                </a:solidFill>
              </a:rPr>
              <a:t> 압도적으로 </a:t>
            </a:r>
            <a:r>
              <a:rPr lang="ko-KR" altLang="en-US" sz="3200" b="1" dirty="0" err="1">
                <a:solidFill>
                  <a:schemeClr val="accent2"/>
                </a:solidFill>
              </a:rPr>
              <a:t>줄여줌</a:t>
            </a:r>
            <a:endParaRPr lang="en-US" altLang="ko-KR" sz="3200" b="1" dirty="0">
              <a:solidFill>
                <a:schemeClr val="accent2"/>
              </a:solidFill>
            </a:endParaRPr>
          </a:p>
          <a:p>
            <a:r>
              <a:rPr lang="ko-KR" altLang="en-US" sz="3200" dirty="0"/>
              <a:t>물체 감지</a:t>
            </a:r>
            <a:r>
              <a:rPr lang="en-US" altLang="ko-KR" sz="3200" dirty="0"/>
              <a:t>, </a:t>
            </a:r>
            <a:r>
              <a:rPr lang="ko-KR" altLang="en-US" sz="3200" dirty="0"/>
              <a:t>차선 감지</a:t>
            </a:r>
            <a:r>
              <a:rPr lang="en-US" altLang="ko-KR" sz="3200" dirty="0"/>
              <a:t>, </a:t>
            </a:r>
            <a:r>
              <a:rPr lang="ko-KR" altLang="en-US" sz="3200" dirty="0"/>
              <a:t>의료 이미지 분석등에 널리 사용</a:t>
            </a:r>
          </a:p>
        </p:txBody>
      </p:sp>
      <p:pic>
        <p:nvPicPr>
          <p:cNvPr id="1026" name="Picture 2" descr="OpenCV | Real Time Road Lane Detection - GeeksforGeeks">
            <a:extLst>
              <a:ext uri="{FF2B5EF4-FFF2-40B4-BE49-F238E27FC236}">
                <a16:creationId xmlns:a16="http://schemas.microsoft.com/office/drawing/2014/main" id="{F843A37D-D4D9-3E1A-0FFE-AC2B247E4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815" y="2279440"/>
            <a:ext cx="7156083" cy="402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510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FDB766-4207-30FC-64D5-C7A05335C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영상 필터링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B441C3-7341-8C31-F769-91DE80A9A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커널</a:t>
            </a:r>
            <a:r>
              <a:rPr lang="en-US" altLang="ko-KR"/>
              <a:t>(Kernal </a:t>
            </a:r>
            <a:r>
              <a:rPr lang="ko-KR" altLang="en-US"/>
              <a:t>또는 </a:t>
            </a:r>
            <a:r>
              <a:rPr lang="en-US" altLang="ko-KR"/>
              <a:t>Mask, </a:t>
            </a:r>
            <a:r>
              <a:rPr lang="ko-KR" altLang="en-US"/>
              <a:t>필터 값이 적용된 </a:t>
            </a:r>
            <a:r>
              <a:rPr lang="en-US" altLang="ko-KR"/>
              <a:t>2</a:t>
            </a:r>
            <a:r>
              <a:rPr lang="ko-KR" altLang="en-US"/>
              <a:t>차원 배열</a:t>
            </a:r>
            <a:r>
              <a:rPr lang="en-US" altLang="ko-KR"/>
              <a:t>)</a:t>
            </a:r>
            <a:r>
              <a:rPr lang="ko-KR" altLang="en-US"/>
              <a:t>을 이용하여 전체 픽셀에 대해 필터링을 수행</a:t>
            </a:r>
          </a:p>
        </p:txBody>
      </p:sp>
      <p:pic>
        <p:nvPicPr>
          <p:cNvPr id="1026" name="Picture 2" descr="OpenCV - 17. 필터(Filter)와 컨볼루션(Convolution) 연산, 평균 블러링, 가우시안 블러링, 미디언 블러링,  바이레터럴 필터">
            <a:extLst>
              <a:ext uri="{FF2B5EF4-FFF2-40B4-BE49-F238E27FC236}">
                <a16:creationId xmlns:a16="http://schemas.microsoft.com/office/drawing/2014/main" id="{2A84F802-853D-D382-A3FF-7475BFE4B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2234694"/>
            <a:ext cx="5759449" cy="393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996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FDB766-4207-30FC-64D5-C7A05335C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소벨 미분 </a:t>
            </a:r>
            <a:r>
              <a:rPr lang="en-US" altLang="ko-KR"/>
              <a:t>Sobel derivate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B441C3-7341-8C31-F769-91DE80A9A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원본 이미지에 대해 가로용</a:t>
            </a:r>
            <a:r>
              <a:rPr lang="en-US" altLang="ko-KR"/>
              <a:t>, </a:t>
            </a:r>
            <a:r>
              <a:rPr lang="ko-KR" altLang="en-US"/>
              <a:t>세로용 커널을 적용 후 두 결과 이미지를 합침</a:t>
            </a:r>
          </a:p>
        </p:txBody>
      </p:sp>
      <p:pic>
        <p:nvPicPr>
          <p:cNvPr id="2050" name="Picture 2" descr="Applying Sobel Filter for Image Processing using Parallel Computing | by  Jose Alberto Leyva Contreras | LCC-Unison | Medium">
            <a:extLst>
              <a:ext uri="{FF2B5EF4-FFF2-40B4-BE49-F238E27FC236}">
                <a16:creationId xmlns:a16="http://schemas.microsoft.com/office/drawing/2014/main" id="{DB61DB49-43B0-2715-395D-1CB95C21A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813" y="2520892"/>
            <a:ext cx="5895975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6CEE73-C2BB-21E6-CC02-15D42E8AC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752" y="2359182"/>
            <a:ext cx="4006247" cy="380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45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FDB766-4207-30FC-64D5-C7A05335C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소벨 미분 </a:t>
            </a:r>
            <a:r>
              <a:rPr lang="en-US" altLang="ko-KR"/>
              <a:t>Sobel derivate</a:t>
            </a:r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96D53DA-66EC-F8AB-7AAD-0C8A38C11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765" y="1127571"/>
            <a:ext cx="11798469" cy="480756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29A775-950C-C599-2E10-53D50344AB4B}"/>
              </a:ext>
            </a:extLst>
          </p:cNvPr>
          <p:cNvSpPr txBox="1"/>
          <p:nvPr/>
        </p:nvSpPr>
        <p:spPr>
          <a:xfrm>
            <a:off x="2387600" y="3162019"/>
            <a:ext cx="6556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미분 차수</a:t>
            </a:r>
            <a:r>
              <a:rPr lang="en-US" altLang="ko-KR"/>
              <a:t>, </a:t>
            </a:r>
            <a:r>
              <a:rPr lang="ko-KR" altLang="en-US"/>
              <a:t>보통 </a:t>
            </a:r>
            <a:r>
              <a:rPr lang="en-US" altLang="ko-KR"/>
              <a:t>0, 1, 2</a:t>
            </a:r>
            <a:r>
              <a:rPr lang="ko-KR" altLang="en-US"/>
              <a:t>를 사용</a:t>
            </a:r>
            <a:r>
              <a:rPr lang="en-US" altLang="ko-KR"/>
              <a:t>, xorder</a:t>
            </a:r>
            <a:r>
              <a:rPr lang="ko-KR" altLang="en-US"/>
              <a:t>와 </a:t>
            </a:r>
            <a:r>
              <a:rPr lang="en-US" altLang="ko-KR"/>
              <a:t>yorder</a:t>
            </a:r>
            <a:r>
              <a:rPr lang="ko-KR" altLang="en-US"/>
              <a:t>의 합이 </a:t>
            </a:r>
            <a:r>
              <a:rPr lang="en-US" altLang="ko-KR"/>
              <a:t>1</a:t>
            </a:r>
            <a:r>
              <a:rPr lang="ko-KR" altLang="en-US"/>
              <a:t>을 넘어야 함</a:t>
            </a:r>
          </a:p>
        </p:txBody>
      </p:sp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F98F5D4A-7DA7-26C7-4F53-E795E95D7403}"/>
              </a:ext>
            </a:extLst>
          </p:cNvPr>
          <p:cNvSpPr/>
          <p:nvPr/>
        </p:nvSpPr>
        <p:spPr>
          <a:xfrm>
            <a:off x="2184400" y="3048000"/>
            <a:ext cx="203200" cy="558800"/>
          </a:xfrm>
          <a:prstGeom prst="rightBrac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8323D-371E-0A7C-988B-D81C5B937667}"/>
              </a:ext>
            </a:extLst>
          </p:cNvPr>
          <p:cNvSpPr txBox="1"/>
          <p:nvPr/>
        </p:nvSpPr>
        <p:spPr>
          <a:xfrm>
            <a:off x="2472266" y="3805486"/>
            <a:ext cx="482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홀수 값만 사용 가능</a:t>
            </a:r>
            <a:r>
              <a:rPr lang="en-US" altLang="ko-KR"/>
              <a:t>, 3</a:t>
            </a:r>
            <a:r>
              <a:rPr lang="ko-KR" altLang="en-US"/>
              <a:t>이면 </a:t>
            </a:r>
            <a:r>
              <a:rPr lang="en-US" altLang="ko-KR"/>
              <a:t>3x3 </a:t>
            </a:r>
            <a:r>
              <a:rPr lang="ko-KR" altLang="en-US"/>
              <a:t>사이즈 커널을 의미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7F9E6-5A28-CD3F-5A17-E52EFBB87494}"/>
              </a:ext>
            </a:extLst>
          </p:cNvPr>
          <p:cNvSpPr txBox="1"/>
          <p:nvPr/>
        </p:nvSpPr>
        <p:spPr>
          <a:xfrm>
            <a:off x="6714067" y="5134753"/>
            <a:ext cx="462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테두리 픽셀 설정</a:t>
            </a:r>
            <a:r>
              <a:rPr lang="en-US" altLang="ko-KR"/>
              <a:t>, 0</a:t>
            </a:r>
            <a:r>
              <a:rPr lang="ko-KR" altLang="en-US"/>
              <a:t>으로 채우거나</a:t>
            </a:r>
            <a:r>
              <a:rPr lang="en-US" altLang="ko-KR"/>
              <a:t>, </a:t>
            </a:r>
            <a:r>
              <a:rPr lang="ko-KR" altLang="en-US"/>
              <a:t>옆에 픽셀 복사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E88B99-92B3-72DA-D53E-DC5C9BE69B81}"/>
              </a:ext>
            </a:extLst>
          </p:cNvPr>
          <p:cNvSpPr txBox="1"/>
          <p:nvPr/>
        </p:nvSpPr>
        <p:spPr>
          <a:xfrm>
            <a:off x="2616200" y="2488919"/>
            <a:ext cx="620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필터링 정밀도</a:t>
            </a:r>
            <a:r>
              <a:rPr lang="en-US" altLang="ko-KR"/>
              <a:t>, </a:t>
            </a:r>
            <a:r>
              <a:rPr lang="ko-KR" altLang="en-US"/>
              <a:t>높을 수록 많은 </a:t>
            </a:r>
            <a:r>
              <a:rPr lang="en-US" altLang="ko-KR"/>
              <a:t>Edge</a:t>
            </a:r>
            <a:r>
              <a:rPr lang="ko-KR" altLang="en-US"/>
              <a:t>를 검출하지만 노이즈가 증가함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D6417-2C5C-5701-1FF0-0A24125A758D}"/>
              </a:ext>
            </a:extLst>
          </p:cNvPr>
          <p:cNvSpPr txBox="1"/>
          <p:nvPr/>
        </p:nvSpPr>
        <p:spPr>
          <a:xfrm>
            <a:off x="2887133" y="4245753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이미지 크기에 대한 비율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04BE8F-67B3-034B-3338-45C27DF90A2C}"/>
              </a:ext>
            </a:extLst>
          </p:cNvPr>
          <p:cNvSpPr txBox="1"/>
          <p:nvPr/>
        </p:nvSpPr>
        <p:spPr>
          <a:xfrm>
            <a:off x="2887133" y="4694486"/>
            <a:ext cx="370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오프셋</a:t>
            </a:r>
            <a:r>
              <a:rPr lang="en-US" altLang="ko-KR"/>
              <a:t>, </a:t>
            </a:r>
            <a:r>
              <a:rPr lang="ko-KR" altLang="en-US"/>
              <a:t>연산 결과에 추가적으로 더할 값</a:t>
            </a:r>
          </a:p>
        </p:txBody>
      </p:sp>
    </p:spTree>
    <p:extLst>
      <p:ext uri="{BB962C8B-B14F-4D97-AF65-F5344CB8AC3E}">
        <p14:creationId xmlns:p14="http://schemas.microsoft.com/office/powerpoint/2010/main" val="2154032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25C310-82AA-6656-516E-FEA7F73A1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샤를 필터 </a:t>
            </a:r>
            <a:r>
              <a:rPr lang="en-US" altLang="ko-KR"/>
              <a:t>Scharr filter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BC3A25-75A7-1A20-883A-FD8D41491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커널의 크기가 작아지면 </a:t>
            </a:r>
            <a:r>
              <a:rPr lang="en-US" altLang="ko-KR"/>
              <a:t>Edge </a:t>
            </a:r>
            <a:r>
              <a:rPr lang="ko-KR" altLang="en-US"/>
              <a:t>검출 성능이 떨어지는 소벨 필터를 보완하기 위해 만들어짐 </a:t>
            </a:r>
            <a:endParaRPr lang="en-US" altLang="ko-KR"/>
          </a:p>
          <a:p>
            <a:r>
              <a:rPr lang="en-US" altLang="ko-KR"/>
              <a:t>3 x 3 </a:t>
            </a:r>
            <a:r>
              <a:rPr lang="ko-KR" altLang="en-US"/>
              <a:t>크기의 커널을 사용한다면 샤를 필터를 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9A9F3B-0655-D5F6-B675-009B100DD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212" y="3429000"/>
            <a:ext cx="4831776" cy="22063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DAD4E2-B015-D9B1-240D-571297C2D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24581"/>
            <a:ext cx="4738295" cy="31417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00EE01-36EA-1D19-B81C-8462220E4A0C}"/>
              </a:ext>
            </a:extLst>
          </p:cNvPr>
          <p:cNvSpPr txBox="1"/>
          <p:nvPr/>
        </p:nvSpPr>
        <p:spPr>
          <a:xfrm>
            <a:off x="6385551" y="5801234"/>
            <a:ext cx="1920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/>
              <a:t>소벨 미분과 같음 </a:t>
            </a:r>
          </a:p>
        </p:txBody>
      </p:sp>
      <p:pic>
        <p:nvPicPr>
          <p:cNvPr id="2050" name="Picture 2" descr="Canny Edge Detection Algorithm Edge Map">
            <a:extLst>
              <a:ext uri="{FF2B5EF4-FFF2-40B4-BE49-F238E27FC236}">
                <a16:creationId xmlns:a16="http://schemas.microsoft.com/office/drawing/2014/main" id="{5AC22D0F-09C7-C11B-95E1-30E78EBD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357" y="2989576"/>
            <a:ext cx="2318949" cy="231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924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종이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사용자 지정 1">
      <a:majorFont>
        <a:latin typeface="Pretendard Medium"/>
        <a:ea typeface="Pretendard Medium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5286</TotalTime>
  <Words>1302</Words>
  <Application>Microsoft Office PowerPoint</Application>
  <PresentationFormat>와이드스크린</PresentationFormat>
  <Paragraphs>219</Paragraphs>
  <Slides>45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Kim jung chul Gothic Regular</vt:lpstr>
      <vt:lpstr>Pretendard</vt:lpstr>
      <vt:lpstr>Pretendard Medium</vt:lpstr>
      <vt:lpstr>Pretendard SemiBold</vt:lpstr>
      <vt:lpstr>나눔바른고딕</vt:lpstr>
      <vt:lpstr>Arial</vt:lpstr>
      <vt:lpstr>Arial Rounded MT Bold</vt:lpstr>
      <vt:lpstr>Office 테마</vt:lpstr>
      <vt:lpstr>    x</vt:lpstr>
      <vt:lpstr>OpenCV 이미지 검출</vt:lpstr>
      <vt:lpstr>가장 자리(Edge) 검출</vt:lpstr>
      <vt:lpstr>가장 자리(Edge) 검출 알고리즘 종류</vt:lpstr>
      <vt:lpstr>가장 자리를 검출 활용</vt:lpstr>
      <vt:lpstr>영상 필터링</vt:lpstr>
      <vt:lpstr>소벨 미분 Sobel derivate</vt:lpstr>
      <vt:lpstr>소벨 미분 Sobel derivate</vt:lpstr>
      <vt:lpstr>샤를 필터 Scharr filter</vt:lpstr>
      <vt:lpstr>라플라시안 Laplacian</vt:lpstr>
      <vt:lpstr>Canny Edge</vt:lpstr>
      <vt:lpstr>실습1. Edge 검출 결과 비교</vt:lpstr>
      <vt:lpstr>윤곽선(Contour) 검출</vt:lpstr>
      <vt:lpstr>윤곽선(Contour) 검출</vt:lpstr>
      <vt:lpstr>윤곽선(Contour) 검출</vt:lpstr>
      <vt:lpstr>윤곽선(Contour) 검출</vt:lpstr>
      <vt:lpstr>윤곽선(Contour) 계층 구조(Hierarchy)</vt:lpstr>
      <vt:lpstr>윤곽선(Contour) 그리기</vt:lpstr>
      <vt:lpstr>윤곽선(Contour) 그리기</vt:lpstr>
      <vt:lpstr>윤곽선(Contour) 그리기</vt:lpstr>
      <vt:lpstr>명함 검출</vt:lpstr>
      <vt:lpstr>명함 검출</vt:lpstr>
      <vt:lpstr>테서렉트</vt:lpstr>
      <vt:lpstr>테서렉트 설치</vt:lpstr>
      <vt:lpstr>테서렉트 설치</vt:lpstr>
      <vt:lpstr>테서렉트 설치</vt:lpstr>
      <vt:lpstr>테서렉트 설치 </vt:lpstr>
      <vt:lpstr>명함 인식 - 전처리</vt:lpstr>
      <vt:lpstr>명함 인식 - 전처리</vt:lpstr>
      <vt:lpstr>명함 인식 - 전처리</vt:lpstr>
      <vt:lpstr>명함 인식 - 전처리</vt:lpstr>
      <vt:lpstr>명함 인식 – 윤곽선 검출</vt:lpstr>
      <vt:lpstr>명함 인식 – 다각형 근사</vt:lpstr>
      <vt:lpstr>명함 인식 – 다각형 근사</vt:lpstr>
      <vt:lpstr>명함 인식 – 사각형 검출</vt:lpstr>
      <vt:lpstr>명함 인식 – 사각형 검출</vt:lpstr>
      <vt:lpstr>명함 인식 – 사각형 검출</vt:lpstr>
      <vt:lpstr>명함 인식 – 사각형 그리기</vt:lpstr>
      <vt:lpstr>명함 인식 – 사각형 그리기</vt:lpstr>
      <vt:lpstr>명함 인식 – 원근 변환</vt:lpstr>
      <vt:lpstr>명함 인식 – 원근 변환</vt:lpstr>
      <vt:lpstr>명함 인식 – 원근 변환</vt:lpstr>
      <vt:lpstr>명함 인식 – 문자열 검출</vt:lpstr>
      <vt:lpstr>명함 인식 – 문자열 검출</vt:lpstr>
      <vt:lpstr>실행 결과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PLC</dc:title>
  <dc:creator>SPREATICS MEMBER</dc:creator>
  <cp:lastModifiedBy>럭키스타 럭키스타</cp:lastModifiedBy>
  <cp:revision>581</cp:revision>
  <dcterms:created xsi:type="dcterms:W3CDTF">2023-05-03T02:00:53Z</dcterms:created>
  <dcterms:modified xsi:type="dcterms:W3CDTF">2024-06-25T06:03:02Z</dcterms:modified>
</cp:coreProperties>
</file>